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handoutMasterIdLst>
    <p:handoutMasterId r:id="rId33"/>
  </p:handoutMasterIdLst>
  <p:sldIdLst>
    <p:sldId id="257" r:id="rId2"/>
    <p:sldId id="258" r:id="rId3"/>
    <p:sldId id="327" r:id="rId4"/>
    <p:sldId id="302" r:id="rId5"/>
    <p:sldId id="260" r:id="rId6"/>
    <p:sldId id="304" r:id="rId7"/>
    <p:sldId id="312" r:id="rId8"/>
    <p:sldId id="306" r:id="rId9"/>
    <p:sldId id="267" r:id="rId10"/>
    <p:sldId id="268" r:id="rId11"/>
    <p:sldId id="269" r:id="rId12"/>
    <p:sldId id="271" r:id="rId13"/>
    <p:sldId id="273" r:id="rId14"/>
    <p:sldId id="274" r:id="rId15"/>
    <p:sldId id="318" r:id="rId16"/>
    <p:sldId id="324" r:id="rId17"/>
    <p:sldId id="325" r:id="rId18"/>
    <p:sldId id="275" r:id="rId19"/>
    <p:sldId id="321" r:id="rId20"/>
    <p:sldId id="276" r:id="rId21"/>
    <p:sldId id="326" r:id="rId22"/>
    <p:sldId id="320" r:id="rId23"/>
    <p:sldId id="278" r:id="rId24"/>
    <p:sldId id="279" r:id="rId25"/>
    <p:sldId id="280" r:id="rId26"/>
    <p:sldId id="281" r:id="rId27"/>
    <p:sldId id="286" r:id="rId28"/>
    <p:sldId id="322" r:id="rId29"/>
    <p:sldId id="294" r:id="rId30"/>
    <p:sldId id="316" r:id="rId31"/>
    <p:sldId id="315" r:id="rId32"/>
  </p:sldIdLst>
  <p:sldSz cx="9144000" cy="6858000" type="screen4x3"/>
  <p:notesSz cx="6797675" cy="99282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1" y="0"/>
            <a:ext cx="2946400" cy="49800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49689" y="0"/>
            <a:ext cx="2946400" cy="498008"/>
          </a:xfrm>
          <a:prstGeom prst="rect">
            <a:avLst/>
          </a:prstGeom>
        </p:spPr>
        <p:txBody>
          <a:bodyPr vert="horz" lIns="91440" tIns="45720" rIns="91440" bIns="45720" rtlCol="0"/>
          <a:lstStyle>
            <a:lvl1pPr algn="r">
              <a:defRPr sz="1200"/>
            </a:lvl1pPr>
          </a:lstStyle>
          <a:p>
            <a:fld id="{82FEC931-320B-44C1-94B3-2F03424C9B0D}" type="datetimeFigureOut">
              <a:rPr lang="sl-SI" smtClean="0"/>
              <a:t>20.3.2019</a:t>
            </a:fld>
            <a:endParaRPr lang="sl-SI"/>
          </a:p>
        </p:txBody>
      </p:sp>
      <p:sp>
        <p:nvSpPr>
          <p:cNvPr id="4" name="Označba mesta noge 3"/>
          <p:cNvSpPr>
            <a:spLocks noGrp="1"/>
          </p:cNvSpPr>
          <p:nvPr>
            <p:ph type="ftr" sz="quarter" idx="2"/>
          </p:nvPr>
        </p:nvSpPr>
        <p:spPr>
          <a:xfrm>
            <a:off x="1" y="9430217"/>
            <a:ext cx="2946400" cy="498008"/>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49689" y="9430217"/>
            <a:ext cx="2946400" cy="498008"/>
          </a:xfrm>
          <a:prstGeom prst="rect">
            <a:avLst/>
          </a:prstGeom>
        </p:spPr>
        <p:txBody>
          <a:bodyPr vert="horz" lIns="91440" tIns="45720" rIns="91440" bIns="45720" rtlCol="0" anchor="b"/>
          <a:lstStyle>
            <a:lvl1pPr algn="r">
              <a:defRPr sz="1200"/>
            </a:lvl1pPr>
          </a:lstStyle>
          <a:p>
            <a:fld id="{E267B32E-0208-47D8-8E9B-987C962B7A5F}" type="slidenum">
              <a:rPr lang="sl-SI" smtClean="0"/>
              <a:t>‹#›</a:t>
            </a:fld>
            <a:endParaRPr lang="sl-SI"/>
          </a:p>
        </p:txBody>
      </p:sp>
    </p:spTree>
    <p:extLst>
      <p:ext uri="{BB962C8B-B14F-4D97-AF65-F5344CB8AC3E}">
        <p14:creationId xmlns:p14="http://schemas.microsoft.com/office/powerpoint/2010/main" val="40451765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sl-SI" smtClean="0"/>
              <a:t>Uredite slog naslova matrice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7445FA8C-7E6A-4DF8-98EE-94B9D1E017CC}" type="datetimeFigureOut">
              <a:rPr lang="sl-SI" smtClean="0"/>
              <a:pPr/>
              <a:t>20.3.2019</a:t>
            </a:fld>
            <a:endParaRPr lang="sl-SI"/>
          </a:p>
        </p:txBody>
      </p:sp>
      <p:sp>
        <p:nvSpPr>
          <p:cNvPr id="5" name="Footer Placeholder 4"/>
          <p:cNvSpPr>
            <a:spLocks noGrp="1"/>
          </p:cNvSpPr>
          <p:nvPr>
            <p:ph type="ftr" sz="quarter" idx="11"/>
          </p:nvPr>
        </p:nvSpPr>
        <p:spPr>
          <a:xfrm>
            <a:off x="812805" y="6272785"/>
            <a:ext cx="4745736" cy="365125"/>
          </a:xfrm>
        </p:spPr>
        <p:txBody>
          <a:bodyPr/>
          <a:lstStyle/>
          <a:p>
            <a:endParaRPr lang="sl-SI"/>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8F02BBC-49A0-4C44-89E9-B975067A420E}" type="slidenum">
              <a:rPr lang="sl-SI" smtClean="0"/>
              <a:pPr/>
              <a:t>‹#›</a:t>
            </a:fld>
            <a:endParaRPr lang="sl-SI"/>
          </a:p>
        </p:txBody>
      </p:sp>
    </p:spTree>
    <p:extLst>
      <p:ext uri="{BB962C8B-B14F-4D97-AF65-F5344CB8AC3E}">
        <p14:creationId xmlns:p14="http://schemas.microsoft.com/office/powerpoint/2010/main" val="307036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45FA8C-7E6A-4DF8-98EE-94B9D1E017CC}" type="datetimeFigureOut">
              <a:rPr lang="sl-SI" smtClean="0"/>
              <a:pPr/>
              <a:t>20.3.2019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113567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45FA8C-7E6A-4DF8-98EE-94B9D1E017CC}" type="datetimeFigureOut">
              <a:rPr lang="sl-SI" smtClean="0"/>
              <a:pPr/>
              <a:t>20.3.2019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237773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45FA8C-7E6A-4DF8-98EE-94B9D1E017CC}" type="datetimeFigureOut">
              <a:rPr lang="sl-SI" smtClean="0"/>
              <a:pPr/>
              <a:t>20.3.2019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263504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sl-SI" smtClean="0"/>
              <a:t>Uredite slog naslova matrice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7445FA8C-7E6A-4DF8-98EE-94B9D1E017CC}" type="datetimeFigureOut">
              <a:rPr lang="sl-SI" smtClean="0"/>
              <a:pPr/>
              <a:t>20.3.2019</a:t>
            </a:fld>
            <a:endParaRPr lang="sl-SI"/>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sl-SI"/>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8F02BBC-49A0-4C44-89E9-B975067A420E}" type="slidenum">
              <a:rPr lang="sl-SI" smtClean="0"/>
              <a:pPr/>
              <a:t>‹#›</a:t>
            </a:fld>
            <a:endParaRPr lang="sl-SI"/>
          </a:p>
        </p:txBody>
      </p:sp>
    </p:spTree>
    <p:extLst>
      <p:ext uri="{BB962C8B-B14F-4D97-AF65-F5344CB8AC3E}">
        <p14:creationId xmlns:p14="http://schemas.microsoft.com/office/powerpoint/2010/main" val="14106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445FA8C-7E6A-4DF8-98EE-94B9D1E017CC}" type="datetimeFigureOut">
              <a:rPr lang="sl-SI" smtClean="0"/>
              <a:pPr/>
              <a:t>20.3.2019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236841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45FA8C-7E6A-4DF8-98EE-94B9D1E017CC}" type="datetimeFigureOut">
              <a:rPr lang="sl-SI" smtClean="0"/>
              <a:pPr/>
              <a:t>20.3.2019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331602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7445FA8C-7E6A-4DF8-98EE-94B9D1E017CC}" type="datetimeFigureOut">
              <a:rPr lang="sl-SI" smtClean="0"/>
              <a:pPr/>
              <a:t>20.3.2019</a:t>
            </a:fld>
            <a:endParaRPr lang="sl-SI"/>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sl-SI"/>
          </a:p>
        </p:txBody>
      </p:sp>
      <p:sp>
        <p:nvSpPr>
          <p:cNvPr id="5" name="Slide Number Placeholder 4"/>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81701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5FA8C-7E6A-4DF8-98EE-94B9D1E017CC}" type="datetimeFigureOut">
              <a:rPr lang="sl-SI" smtClean="0"/>
              <a:pPr/>
              <a:t>20.3.2019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250080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sl-SI" smtClean="0"/>
              <a:t>Uredite slog naslova matrice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7445FA8C-7E6A-4DF8-98EE-94B9D1E017CC}" type="datetimeFigureOut">
              <a:rPr lang="sl-SI" smtClean="0"/>
              <a:pPr/>
              <a:t>20.3.2019</a:t>
            </a:fld>
            <a:endParaRPr lang="sl-SI"/>
          </a:p>
        </p:txBody>
      </p:sp>
      <p:sp>
        <p:nvSpPr>
          <p:cNvPr id="10" name="Footer Placeholder 9"/>
          <p:cNvSpPr>
            <a:spLocks noGrp="1"/>
          </p:cNvSpPr>
          <p:nvPr>
            <p:ph type="ftr" sz="quarter" idx="11"/>
          </p:nvPr>
        </p:nvSpPr>
        <p:spPr/>
        <p:txBody>
          <a:bodyPr/>
          <a:lstStyle/>
          <a:p>
            <a:endParaRPr lang="sl-SI"/>
          </a:p>
        </p:txBody>
      </p:sp>
      <p:sp>
        <p:nvSpPr>
          <p:cNvPr id="11" name="Slide Number Placeholder 10"/>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75595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7445FA8C-7E6A-4DF8-98EE-94B9D1E017CC}" type="datetimeFigureOut">
              <a:rPr lang="sl-SI" smtClean="0"/>
              <a:pPr/>
              <a:t>20.3.2019</a:t>
            </a:fld>
            <a:endParaRPr lang="sl-SI"/>
          </a:p>
        </p:txBody>
      </p:sp>
      <p:sp>
        <p:nvSpPr>
          <p:cNvPr id="10" name="Slide Number Placeholder 9"/>
          <p:cNvSpPr>
            <a:spLocks noGrp="1"/>
          </p:cNvSpPr>
          <p:nvPr>
            <p:ph type="sldNum" sz="quarter" idx="12"/>
          </p:nvPr>
        </p:nvSpPr>
        <p:spPr/>
        <p:txBody>
          <a:bodyPr/>
          <a:lstStyle/>
          <a:p>
            <a:fld id="{58F02BBC-49A0-4C44-89E9-B975067A420E}" type="slidenum">
              <a:rPr lang="sl-SI" smtClean="0"/>
              <a:pPr/>
              <a:t>‹#›</a:t>
            </a:fld>
            <a:endParaRPr lang="sl-SI"/>
          </a:p>
        </p:txBody>
      </p:sp>
    </p:spTree>
    <p:extLst>
      <p:ext uri="{BB962C8B-B14F-4D97-AF65-F5344CB8AC3E}">
        <p14:creationId xmlns:p14="http://schemas.microsoft.com/office/powerpoint/2010/main" val="405934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7445FA8C-7E6A-4DF8-98EE-94B9D1E017CC}" type="datetimeFigureOut">
              <a:rPr lang="sl-SI" smtClean="0"/>
              <a:pPr/>
              <a:t>20.3.2019</a:t>
            </a:fld>
            <a:endParaRPr lang="sl-SI"/>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sl-SI"/>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8F02BBC-49A0-4C44-89E9-B975067A420E}" type="slidenum">
              <a:rPr lang="sl-SI" smtClean="0"/>
              <a:pPr/>
              <a:t>‹#›</a:t>
            </a:fld>
            <a:endParaRPr lang="sl-SI"/>
          </a:p>
        </p:txBody>
      </p:sp>
    </p:spTree>
    <p:extLst>
      <p:ext uri="{BB962C8B-B14F-4D97-AF65-F5344CB8AC3E}">
        <p14:creationId xmlns:p14="http://schemas.microsoft.com/office/powerpoint/2010/main" val="4110275533"/>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qBuso2selQ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ijaski.net/studij/omejitve-vpisa.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ojaizbira.si/"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ddsz.gov.si/si/delovna_podrocja/trg_dela_in_zaposlovanje/stipendij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dijaski.net/" TargetMode="External"/><Relationship Id="rId2" Type="http://schemas.openxmlformats.org/officeDocument/2006/relationships/hyperlink" Target="http://apl.ess.gov.si/eSvetovanj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izs.gov.si/si/delovna_podrocja/direktorat_za_srednje_in_visje_solstvo_ter_izobrazevanje_odraslih/srednjesolsko_izobrazevanje/vpis_v_srednje_sole/vpis_201617/" TargetMode="External"/><Relationship Id="rId2" Type="http://schemas.openxmlformats.org/officeDocument/2006/relationships/hyperlink" Target="http://www.mizs.gov.si/si/delovna_podrocja/direktorat_za_srednje_in_visje_solstvo_ter_izobrazevanje_odraslih/srednjesolsko_izobrazevanje/vpis_v_srednje_sole/vpis_201718/" TargetMode="External"/><Relationship Id="rId1" Type="http://schemas.openxmlformats.org/officeDocument/2006/relationships/slideLayout" Target="../slideLayouts/slideLayout2.xml"/><Relationship Id="rId5" Type="http://schemas.openxmlformats.org/officeDocument/2006/relationships/hyperlink" Target="http://www.mizs.gov.si/si/delovna_podrocja/direktorat_za_srednje_in_visje_solstvo_ter_izobrazevanje_odraslih/srednjesolsko_izobrazevanje/vpis_v_srednje_sole/vpis_201415/" TargetMode="External"/><Relationship Id="rId4" Type="http://schemas.openxmlformats.org/officeDocument/2006/relationships/hyperlink" Target="http://www.mizs.gov.si/si/delovna_podrocja/direktorat_za_srednje_in_visje_solstvo_ter_izobrazevanje_odraslih/srednjesolsko_izobrazevanje/vpis_v_srednje_sole/vpis_201516/"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05973" y="188640"/>
            <a:ext cx="7498080" cy="1143000"/>
          </a:xfrm>
        </p:spPr>
        <p:txBody>
          <a:bodyPr/>
          <a:lstStyle/>
          <a:p>
            <a:pPr eaLnBrk="1" hangingPunct="1">
              <a:defRPr/>
            </a:pPr>
            <a:endParaRPr lang="sl-SI" dirty="0" smtClean="0"/>
          </a:p>
        </p:txBody>
      </p:sp>
      <p:sp>
        <p:nvSpPr>
          <p:cNvPr id="18435" name="Rectangle 3"/>
          <p:cNvSpPr>
            <a:spLocks noGrp="1" noChangeArrowheads="1"/>
          </p:cNvSpPr>
          <p:nvPr>
            <p:ph idx="1"/>
          </p:nvPr>
        </p:nvSpPr>
        <p:spPr>
          <a:xfrm>
            <a:off x="609598" y="548680"/>
            <a:ext cx="7850834" cy="5492683"/>
          </a:xfrm>
        </p:spPr>
        <p:txBody>
          <a:bodyPr>
            <a:normAutofit/>
          </a:bodyPr>
          <a:lstStyle/>
          <a:p>
            <a:pPr algn="ctr" eaLnBrk="1" hangingPunct="1">
              <a:buFontTx/>
              <a:buNone/>
            </a:pPr>
            <a:r>
              <a:rPr lang="sl-SI" sz="4400" b="1" dirty="0" smtClean="0">
                <a:latin typeface="Monotype Corsiva" pitchFamily="66" charset="0"/>
              </a:rPr>
              <a:t> </a:t>
            </a:r>
          </a:p>
          <a:p>
            <a:pPr algn="ctr" eaLnBrk="1" hangingPunct="1">
              <a:buFontTx/>
              <a:buNone/>
            </a:pPr>
            <a:r>
              <a:rPr lang="sl-SI" sz="4400" b="1" dirty="0" smtClean="0">
                <a:latin typeface="Monotype Corsiva" pitchFamily="66" charset="0"/>
              </a:rPr>
              <a:t>Ni razloga, da ne bi sledil srcu. </a:t>
            </a:r>
          </a:p>
          <a:p>
            <a:pPr algn="ctr" eaLnBrk="1" hangingPunct="1">
              <a:buFontTx/>
              <a:buNone/>
            </a:pPr>
            <a:r>
              <a:rPr lang="sl-SI" sz="4400" b="1" dirty="0" smtClean="0">
                <a:latin typeface="Monotype Corsiva" pitchFamily="66" charset="0"/>
              </a:rPr>
              <a:t>Lasten interes je najpomembnejši dejavnik pravilne izbire, saj ga navadno spremlja visoka motivacija in zavzetost za učenje novih znanj in spretnosti</a:t>
            </a:r>
            <a:r>
              <a:rPr lang="sl-SI" dirty="0" smtClean="0"/>
              <a:t>.</a:t>
            </a:r>
          </a:p>
          <a:p>
            <a:pPr algn="r">
              <a:buNone/>
            </a:pPr>
            <a:r>
              <a:rPr lang="sl-SI" sz="3500" dirty="0"/>
              <a:t>Steve Jobs</a:t>
            </a:r>
            <a:endParaRPr lang="sl-SI" sz="3500" dirty="0" smtClean="0"/>
          </a:p>
          <a:p>
            <a:pPr algn="ctr" eaLnBrk="1" hangingPunct="1">
              <a:buFontTx/>
              <a:buNone/>
            </a:pPr>
            <a:endParaRPr lang="sl-SI"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defRPr/>
            </a:pPr>
            <a:r>
              <a:rPr lang="sl-SI" sz="4000" b="0" u="sng" smtClean="0"/>
              <a:t>VRSTE  SREDNJEŠOLSKIH PROGRAMOV</a:t>
            </a:r>
          </a:p>
        </p:txBody>
      </p:sp>
      <p:sp>
        <p:nvSpPr>
          <p:cNvPr id="11267" name="Rectangle 3"/>
          <p:cNvSpPr>
            <a:spLocks noGrp="1" noChangeArrowheads="1"/>
          </p:cNvSpPr>
          <p:nvPr>
            <p:ph idx="1"/>
          </p:nvPr>
        </p:nvSpPr>
        <p:spPr/>
        <p:txBody>
          <a:bodyPr>
            <a:normAutofit fontScale="92500" lnSpcReduction="20000"/>
          </a:bodyPr>
          <a:lstStyle/>
          <a:p>
            <a:pPr eaLnBrk="1" hangingPunct="1">
              <a:lnSpc>
                <a:spcPct val="80000"/>
              </a:lnSpc>
              <a:buFont typeface="Wingdings" pitchFamily="2" charset="2"/>
              <a:buNone/>
              <a:defRPr/>
            </a:pPr>
            <a:r>
              <a:rPr lang="sl-SI" sz="2800" b="1" dirty="0" smtClean="0"/>
              <a:t>    </a:t>
            </a:r>
            <a:r>
              <a:rPr lang="sl-SI" sz="2800" b="1" u="sng" dirty="0" smtClean="0"/>
              <a:t>3. SREDNJE STROKOVNO OZ. TEHNIŠKO IZOBRAŽEVANJE</a:t>
            </a:r>
            <a:endParaRPr lang="sl-SI" sz="2800" u="sng" dirty="0" smtClean="0"/>
          </a:p>
          <a:p>
            <a:pPr eaLnBrk="1" hangingPunct="1">
              <a:lnSpc>
                <a:spcPct val="80000"/>
              </a:lnSpc>
              <a:buFont typeface="Wingdings" pitchFamily="2" charset="2"/>
              <a:buNone/>
              <a:defRPr/>
            </a:pPr>
            <a:r>
              <a:rPr lang="sl-SI" sz="2400" dirty="0" smtClean="0"/>
              <a:t>    (4 leta; konča se s </a:t>
            </a:r>
            <a:r>
              <a:rPr lang="sl-SI" sz="2400" b="1" dirty="0" smtClean="0"/>
              <a:t>poklicno maturo</a:t>
            </a:r>
            <a:r>
              <a:rPr lang="sl-SI" sz="2400" dirty="0" smtClean="0"/>
              <a:t>) vpis v višješolske in visokošolske programe, pod določenimi pogoji tudi v univerzitetne programe</a:t>
            </a:r>
          </a:p>
          <a:p>
            <a:pPr eaLnBrk="1" hangingPunct="1">
              <a:lnSpc>
                <a:spcPct val="80000"/>
              </a:lnSpc>
              <a:buClr>
                <a:schemeClr val="tx1"/>
              </a:buClr>
              <a:buFont typeface="Wingdings" pitchFamily="2" charset="2"/>
              <a:buChar char="ü"/>
              <a:defRPr/>
            </a:pPr>
            <a:r>
              <a:rPr lang="sl-SI" sz="2400" dirty="0" smtClean="0"/>
              <a:t>    </a:t>
            </a:r>
            <a:r>
              <a:rPr lang="sl-SI" sz="2400" b="1" dirty="0" smtClean="0"/>
              <a:t>POSEBNI POGOJI ZA VPIS: </a:t>
            </a:r>
          </a:p>
          <a:p>
            <a:pPr eaLnBrk="1" hangingPunct="1">
              <a:lnSpc>
                <a:spcPct val="80000"/>
              </a:lnSpc>
              <a:buFont typeface="Wingdings" pitchFamily="2" charset="2"/>
              <a:buNone/>
              <a:defRPr/>
            </a:pPr>
            <a:r>
              <a:rPr lang="sl-SI" sz="2400" dirty="0" smtClean="0"/>
              <a:t>    </a:t>
            </a:r>
            <a:r>
              <a:rPr lang="sl-SI" sz="2000" dirty="0" smtClean="0">
                <a:solidFill>
                  <a:srgbClr val="FF0000"/>
                </a:solidFill>
              </a:rPr>
              <a:t>posebna nadarjenost oz. spretnost:  zobotehnik, fotografski tehnik,  tehnik oblikovanja</a:t>
            </a:r>
          </a:p>
          <a:p>
            <a:pPr eaLnBrk="1" hangingPunct="1">
              <a:lnSpc>
                <a:spcPct val="80000"/>
              </a:lnSpc>
              <a:buFont typeface="Wingdings" pitchFamily="2" charset="2"/>
              <a:buNone/>
              <a:defRPr/>
            </a:pPr>
            <a:endParaRPr lang="sl-SI" sz="2000" dirty="0" smtClean="0"/>
          </a:p>
          <a:p>
            <a:pPr eaLnBrk="1" hangingPunct="1">
              <a:lnSpc>
                <a:spcPct val="80000"/>
              </a:lnSpc>
              <a:buFont typeface="Wingdings" pitchFamily="2" charset="2"/>
              <a:buNone/>
              <a:defRPr/>
            </a:pPr>
            <a:r>
              <a:rPr lang="sl-SI" sz="2400" b="1" dirty="0" smtClean="0"/>
              <a:t>    </a:t>
            </a:r>
            <a:r>
              <a:rPr lang="sl-SI" sz="2800" b="1" u="sng" dirty="0" smtClean="0"/>
              <a:t>4. POKLICNO TEHNIŠKO IZOBRAŽEVANJE glej RAZPIS, PRILOGA II</a:t>
            </a:r>
            <a:endParaRPr lang="sl-SI" sz="2400" dirty="0" smtClean="0"/>
          </a:p>
          <a:p>
            <a:pPr eaLnBrk="1" hangingPunct="1">
              <a:lnSpc>
                <a:spcPct val="80000"/>
              </a:lnSpc>
              <a:buFont typeface="Wingdings" pitchFamily="2" charset="2"/>
              <a:buNone/>
              <a:defRPr/>
            </a:pPr>
            <a:r>
              <a:rPr lang="sl-SI" sz="2400" dirty="0" smtClean="0"/>
              <a:t>    nadaljevanje srednjega poklicnega izobraževanja (2 leti;  konča se </a:t>
            </a:r>
            <a:r>
              <a:rPr lang="sl-SI" sz="2400" b="1" dirty="0" smtClean="0"/>
              <a:t>s poklicno maturo)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599" y="609600"/>
            <a:ext cx="6347713" cy="587152"/>
          </a:xfrm>
        </p:spPr>
        <p:txBody>
          <a:bodyPr>
            <a:normAutofit/>
          </a:bodyPr>
          <a:lstStyle/>
          <a:p>
            <a:pPr eaLnBrk="1" hangingPunct="1">
              <a:defRPr/>
            </a:pPr>
            <a:r>
              <a:rPr lang="sl-SI" sz="3100" b="0" u="sng" dirty="0" smtClean="0"/>
              <a:t>VRSTE  SREDNJEŠOLSKIH PROGRAMOV</a:t>
            </a:r>
          </a:p>
        </p:txBody>
      </p:sp>
      <p:sp>
        <p:nvSpPr>
          <p:cNvPr id="12291" name="Rectangle 3"/>
          <p:cNvSpPr>
            <a:spLocks noGrp="1" noChangeArrowheads="1"/>
          </p:cNvSpPr>
          <p:nvPr>
            <p:ph idx="1"/>
          </p:nvPr>
        </p:nvSpPr>
        <p:spPr>
          <a:xfrm>
            <a:off x="609599" y="1412776"/>
            <a:ext cx="6347714" cy="4628587"/>
          </a:xfrm>
        </p:spPr>
        <p:txBody>
          <a:bodyPr>
            <a:normAutofit fontScale="92500" lnSpcReduction="20000"/>
          </a:bodyPr>
          <a:lstStyle/>
          <a:p>
            <a:pPr eaLnBrk="1" hangingPunct="1">
              <a:lnSpc>
                <a:spcPct val="80000"/>
              </a:lnSpc>
              <a:buFont typeface="Wingdings" pitchFamily="2" charset="2"/>
              <a:buNone/>
              <a:defRPr/>
            </a:pPr>
            <a:r>
              <a:rPr lang="sl-SI" sz="2000" b="1" dirty="0" smtClean="0"/>
              <a:t>     </a:t>
            </a:r>
            <a:r>
              <a:rPr lang="sl-SI" sz="2800" b="1" u="sng" dirty="0" smtClean="0"/>
              <a:t>5. GIMNAZIJSKO IZOBRAŽEVANJE</a:t>
            </a:r>
            <a:r>
              <a:rPr lang="sl-SI" sz="2000" b="1" dirty="0" smtClean="0"/>
              <a:t> </a:t>
            </a:r>
          </a:p>
          <a:p>
            <a:pPr eaLnBrk="1" hangingPunct="1">
              <a:lnSpc>
                <a:spcPct val="80000"/>
              </a:lnSpc>
              <a:defRPr/>
            </a:pPr>
            <a:r>
              <a:rPr lang="sl-SI" sz="2000" dirty="0" smtClean="0"/>
              <a:t>(4 leta, zaključi se </a:t>
            </a:r>
            <a:r>
              <a:rPr lang="sl-SI" sz="2000" b="1" dirty="0" smtClean="0"/>
              <a:t>s splošno maturo</a:t>
            </a:r>
            <a:r>
              <a:rPr lang="sl-SI" sz="2000" dirty="0" smtClean="0"/>
              <a:t>)</a:t>
            </a:r>
          </a:p>
          <a:p>
            <a:pPr eaLnBrk="1" hangingPunct="1">
              <a:lnSpc>
                <a:spcPct val="80000"/>
              </a:lnSpc>
              <a:defRPr/>
            </a:pPr>
            <a:r>
              <a:rPr lang="sl-SI" sz="2000" dirty="0" smtClean="0"/>
              <a:t>splošna gimnazija (športni in evropski oddelek)</a:t>
            </a:r>
          </a:p>
          <a:p>
            <a:pPr eaLnBrk="1" hangingPunct="1">
              <a:lnSpc>
                <a:spcPct val="80000"/>
              </a:lnSpc>
              <a:defRPr/>
            </a:pPr>
            <a:r>
              <a:rPr lang="sl-SI" sz="2000" dirty="0" smtClean="0"/>
              <a:t>klasična gimnazija</a:t>
            </a:r>
          </a:p>
          <a:p>
            <a:pPr eaLnBrk="1" hangingPunct="1">
              <a:lnSpc>
                <a:spcPct val="80000"/>
              </a:lnSpc>
              <a:defRPr/>
            </a:pPr>
            <a:r>
              <a:rPr lang="sl-SI" sz="2000" dirty="0" smtClean="0"/>
              <a:t>ekonomska gimnazija</a:t>
            </a:r>
          </a:p>
          <a:p>
            <a:pPr eaLnBrk="1" hangingPunct="1">
              <a:lnSpc>
                <a:spcPct val="80000"/>
              </a:lnSpc>
              <a:defRPr/>
            </a:pPr>
            <a:r>
              <a:rPr lang="sl-SI" sz="2000" dirty="0" smtClean="0"/>
              <a:t>tehniška gimnazija</a:t>
            </a:r>
          </a:p>
          <a:p>
            <a:pPr eaLnBrk="1" hangingPunct="1">
              <a:lnSpc>
                <a:spcPct val="80000"/>
              </a:lnSpc>
              <a:defRPr/>
            </a:pPr>
            <a:r>
              <a:rPr lang="sl-SI" sz="2000" dirty="0" smtClean="0"/>
              <a:t>umetniška gimnazija (glasbena, likovna, plesna</a:t>
            </a:r>
            <a:r>
              <a:rPr lang="sl-SI" sz="2000" dirty="0"/>
              <a:t> </a:t>
            </a:r>
            <a:r>
              <a:rPr lang="sl-SI" sz="2000" dirty="0" smtClean="0"/>
              <a:t>smer, gledališče in film)</a:t>
            </a:r>
          </a:p>
          <a:p>
            <a:pPr eaLnBrk="1" hangingPunct="1">
              <a:lnSpc>
                <a:spcPct val="80000"/>
              </a:lnSpc>
              <a:buFont typeface="Wingdings" pitchFamily="2" charset="2"/>
              <a:buChar char="ü"/>
              <a:defRPr/>
            </a:pPr>
            <a:r>
              <a:rPr lang="sl-SI" sz="2000" dirty="0" smtClean="0">
                <a:solidFill>
                  <a:srgbClr val="FF0000"/>
                </a:solidFill>
              </a:rPr>
              <a:t>POSEBNI POGOJI ZA VPIS:</a:t>
            </a:r>
          </a:p>
          <a:p>
            <a:pPr lvl="1" eaLnBrk="1" hangingPunct="1">
              <a:lnSpc>
                <a:spcPct val="80000"/>
              </a:lnSpc>
              <a:defRPr/>
            </a:pPr>
            <a:r>
              <a:rPr lang="sl-SI" sz="1800" b="1" u="sng" dirty="0" smtClean="0">
                <a:solidFill>
                  <a:srgbClr val="FF0000"/>
                </a:solidFill>
              </a:rPr>
              <a:t>psihofizična sposobnost: </a:t>
            </a:r>
            <a:r>
              <a:rPr lang="sl-SI" sz="1800" dirty="0" smtClean="0">
                <a:solidFill>
                  <a:srgbClr val="FF0000"/>
                </a:solidFill>
              </a:rPr>
              <a:t>umetniška gimnazija – glasbena smer in plesna smer;  gimnazija – športni oddelek in ekonomska gimnazija – športni oddelek   (RAZPIS, PRILOGA I,  str. 3)</a:t>
            </a:r>
          </a:p>
          <a:p>
            <a:pPr lvl="1" eaLnBrk="1" hangingPunct="1">
              <a:lnSpc>
                <a:spcPct val="80000"/>
              </a:lnSpc>
              <a:defRPr/>
            </a:pPr>
            <a:r>
              <a:rPr lang="sl-SI" sz="1800" b="1" u="sng" dirty="0" smtClean="0">
                <a:solidFill>
                  <a:srgbClr val="FF0000"/>
                </a:solidFill>
              </a:rPr>
              <a:t>posebna nadarjenost oz. spretnost: </a:t>
            </a:r>
            <a:r>
              <a:rPr lang="sl-SI" sz="1800" dirty="0" smtClean="0">
                <a:solidFill>
                  <a:srgbClr val="FF0000"/>
                </a:solidFill>
              </a:rPr>
              <a:t>Umetniška gimnazija – likovna smer, glasbena smer, plesna smer (RAZPIS, PRILOGA I, str. 3)</a:t>
            </a:r>
          </a:p>
          <a:p>
            <a:pPr lvl="1" eaLnBrk="1" hangingPunct="1">
              <a:lnSpc>
                <a:spcPct val="80000"/>
              </a:lnSpc>
              <a:defRPr/>
            </a:pPr>
            <a:r>
              <a:rPr lang="sl-SI" sz="1800" b="1" u="sng" dirty="0" smtClean="0">
                <a:solidFill>
                  <a:srgbClr val="FF0000"/>
                </a:solidFill>
              </a:rPr>
              <a:t>športni dosežki</a:t>
            </a:r>
            <a:r>
              <a:rPr lang="sl-SI" sz="1800" dirty="0" smtClean="0">
                <a:solidFill>
                  <a:srgbClr val="FF0000"/>
                </a:solidFill>
              </a:rPr>
              <a:t>: gimnazija in ekonomska gimnazija  - status A, B ali C (RAZPIS, PRILOGA 1, str. 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defRPr/>
            </a:pPr>
            <a:r>
              <a:rPr lang="sl-SI" sz="4000" b="0" u="sng" smtClean="0"/>
              <a:t>VRSTE  SREDNJEŠOLSKIH PROGRAMOV</a:t>
            </a:r>
          </a:p>
        </p:txBody>
      </p:sp>
      <p:sp>
        <p:nvSpPr>
          <p:cNvPr id="13315" name="Rectangle 3"/>
          <p:cNvSpPr>
            <a:spLocks noGrp="1" noChangeArrowheads="1"/>
          </p:cNvSpPr>
          <p:nvPr>
            <p:ph idx="1"/>
          </p:nvPr>
        </p:nvSpPr>
        <p:spPr/>
        <p:txBody>
          <a:bodyPr/>
          <a:lstStyle/>
          <a:p>
            <a:pPr eaLnBrk="1" hangingPunct="1">
              <a:defRPr/>
            </a:pPr>
            <a:r>
              <a:rPr lang="sl-SI" b="1" dirty="0" smtClean="0"/>
              <a:t>6. POKLICNI TEČAJ -  </a:t>
            </a:r>
            <a:r>
              <a:rPr lang="sl-SI" dirty="0" smtClean="0"/>
              <a:t>namenjen je dijakom, ki so končali četrti letnik gimnazije. Po opravljenem tečaju pridobijo POKLIC.</a:t>
            </a:r>
            <a:endParaRPr lang="sl-SI" b="1" dirty="0" smtClean="0"/>
          </a:p>
          <a:p>
            <a:pPr eaLnBrk="1" hangingPunct="1">
              <a:defRPr/>
            </a:pPr>
            <a:r>
              <a:rPr lang="sl-SI" b="1" dirty="0" smtClean="0"/>
              <a:t>7. MATURITETNI TEČAJ = </a:t>
            </a:r>
            <a:r>
              <a:rPr lang="sl-SI" dirty="0" smtClean="0"/>
              <a:t>enoletni izobraževalni tečaj, ki pripravlja na (gimnazijsko) MATURO.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484632"/>
            <a:ext cx="7772400" cy="784128"/>
          </a:xfrm>
        </p:spPr>
        <p:txBody>
          <a:bodyPr/>
          <a:lstStyle/>
          <a:p>
            <a:pPr algn="ctr" eaLnBrk="1" hangingPunct="1"/>
            <a:r>
              <a:rPr lang="sl-SI" dirty="0" smtClean="0"/>
              <a:t>Gimnazijski programi</a:t>
            </a:r>
          </a:p>
        </p:txBody>
      </p:sp>
      <p:sp>
        <p:nvSpPr>
          <p:cNvPr id="32771" name="Rectangle 3"/>
          <p:cNvSpPr>
            <a:spLocks noGrp="1" noChangeArrowheads="1"/>
          </p:cNvSpPr>
          <p:nvPr>
            <p:ph idx="1"/>
          </p:nvPr>
        </p:nvSpPr>
        <p:spPr>
          <a:xfrm>
            <a:off x="609598" y="1268760"/>
            <a:ext cx="7274769" cy="4968552"/>
          </a:xfrm>
        </p:spPr>
        <p:txBody>
          <a:bodyPr>
            <a:normAutofit fontScale="92500" lnSpcReduction="10000"/>
          </a:bodyPr>
          <a:lstStyle/>
          <a:p>
            <a:pPr eaLnBrk="1" hangingPunct="1">
              <a:lnSpc>
                <a:spcPct val="80000"/>
              </a:lnSpc>
              <a:buFont typeface="Wingdings" panose="05000000000000000000" pitchFamily="2" charset="2"/>
              <a:buChar char="Ø"/>
            </a:pPr>
            <a:r>
              <a:rPr lang="sl-SI" sz="1900" b="1" dirty="0" smtClean="0"/>
              <a:t> Umetniška gimnazija </a:t>
            </a:r>
            <a:r>
              <a:rPr lang="sl-SI" sz="1900" dirty="0" smtClean="0"/>
              <a:t>– vsi programi potekajo v </a:t>
            </a:r>
          </a:p>
          <a:p>
            <a:pPr marL="0" indent="0" eaLnBrk="1" hangingPunct="1">
              <a:lnSpc>
                <a:spcPct val="80000"/>
              </a:lnSpc>
              <a:buNone/>
            </a:pPr>
            <a:r>
              <a:rPr lang="sl-SI" sz="1900" dirty="0" smtClean="0"/>
              <a:t>      Ljubljani, preizkus sposobnosti pri vseh programih</a:t>
            </a:r>
          </a:p>
          <a:p>
            <a:pPr marL="0" indent="0" eaLnBrk="1" hangingPunct="1">
              <a:lnSpc>
                <a:spcPct val="80000"/>
              </a:lnSpc>
              <a:buNone/>
            </a:pPr>
            <a:r>
              <a:rPr lang="sl-SI" sz="1900" b="1" dirty="0" smtClean="0"/>
              <a:t>Konservatorij za glasbo in balet Ljubljana</a:t>
            </a:r>
            <a:r>
              <a:rPr lang="sl-SI" sz="1900" dirty="0" smtClean="0"/>
              <a:t>:</a:t>
            </a:r>
          </a:p>
          <a:p>
            <a:pPr eaLnBrk="1" hangingPunct="1">
              <a:lnSpc>
                <a:spcPct val="80000"/>
              </a:lnSpc>
              <a:buFontTx/>
              <a:buNone/>
            </a:pPr>
            <a:r>
              <a:rPr lang="sl-SI" sz="1900" b="1" dirty="0" smtClean="0"/>
              <a:t>     </a:t>
            </a:r>
            <a:r>
              <a:rPr lang="sl-SI" sz="1900" dirty="0" smtClean="0"/>
              <a:t>- glasbena smer: </a:t>
            </a:r>
            <a:r>
              <a:rPr lang="sl-SI" sz="1800" dirty="0" smtClean="0"/>
              <a:t>glasbeni stavek, petje–instrument, jazz–   </a:t>
            </a:r>
          </a:p>
          <a:p>
            <a:pPr eaLnBrk="1" hangingPunct="1">
              <a:lnSpc>
                <a:spcPct val="80000"/>
              </a:lnSpc>
              <a:buFontTx/>
              <a:buNone/>
            </a:pPr>
            <a:r>
              <a:rPr lang="sl-SI" dirty="0"/>
              <a:t> </a:t>
            </a:r>
            <a:r>
              <a:rPr lang="sl-SI" dirty="0" smtClean="0"/>
              <a:t>       </a:t>
            </a:r>
            <a:r>
              <a:rPr lang="sl-SI" sz="1800" dirty="0" smtClean="0"/>
              <a:t>zabavna glasba</a:t>
            </a:r>
          </a:p>
          <a:p>
            <a:pPr eaLnBrk="1" hangingPunct="1">
              <a:lnSpc>
                <a:spcPct val="80000"/>
              </a:lnSpc>
              <a:buFontTx/>
              <a:buNone/>
            </a:pPr>
            <a:r>
              <a:rPr lang="sl-SI" sz="1900" dirty="0" smtClean="0"/>
              <a:t>     - plesna smer: balet</a:t>
            </a:r>
          </a:p>
          <a:p>
            <a:pPr marL="0" indent="0">
              <a:lnSpc>
                <a:spcPct val="80000"/>
              </a:lnSpc>
              <a:buNone/>
            </a:pPr>
            <a:r>
              <a:rPr lang="sl-SI" sz="1900" b="1" dirty="0" smtClean="0"/>
              <a:t>Srednja vzgojiteljska šola in gimnazija Ljubljana </a:t>
            </a:r>
          </a:p>
          <a:p>
            <a:pPr eaLnBrk="1" hangingPunct="1">
              <a:lnSpc>
                <a:spcPct val="80000"/>
              </a:lnSpc>
              <a:buFontTx/>
              <a:buNone/>
            </a:pPr>
            <a:r>
              <a:rPr lang="sl-SI" sz="1900" dirty="0" smtClean="0"/>
              <a:t>     - plesna smer: sodobni ples</a:t>
            </a:r>
          </a:p>
          <a:p>
            <a:pPr eaLnBrk="1" hangingPunct="1">
              <a:lnSpc>
                <a:spcPct val="80000"/>
              </a:lnSpc>
              <a:buFontTx/>
              <a:buNone/>
            </a:pPr>
            <a:r>
              <a:rPr lang="sl-SI" sz="1900" dirty="0" smtClean="0"/>
              <a:t>     - smer gledališče in film</a:t>
            </a:r>
            <a:endParaRPr lang="sl-SI" sz="2000" dirty="0" smtClean="0"/>
          </a:p>
          <a:p>
            <a:pPr eaLnBrk="1" hangingPunct="1">
              <a:lnSpc>
                <a:spcPct val="80000"/>
              </a:lnSpc>
            </a:pPr>
            <a:r>
              <a:rPr lang="sl-SI" sz="1900" b="1" dirty="0" smtClean="0"/>
              <a:t>Tehniška gimnazija</a:t>
            </a:r>
            <a:r>
              <a:rPr lang="sl-SI" sz="2000" dirty="0" smtClean="0"/>
              <a:t> - Šolski center Kranj</a:t>
            </a:r>
            <a:r>
              <a:rPr lang="sl-SI" sz="1900" dirty="0" smtClean="0"/>
              <a:t>, BC Naklo, </a:t>
            </a:r>
          </a:p>
          <a:p>
            <a:pPr eaLnBrk="1" hangingPunct="1">
              <a:lnSpc>
                <a:spcPct val="80000"/>
              </a:lnSpc>
            </a:pPr>
            <a:r>
              <a:rPr lang="sl-SI" sz="1900" b="1" dirty="0" smtClean="0"/>
              <a:t>Ekonomska gimnazija </a:t>
            </a:r>
            <a:r>
              <a:rPr lang="sl-SI" sz="1900" dirty="0" smtClean="0"/>
              <a:t>- GFP Kranj, EGSŠ Radovljica</a:t>
            </a:r>
          </a:p>
          <a:p>
            <a:pPr eaLnBrk="1" hangingPunct="1">
              <a:lnSpc>
                <a:spcPct val="80000"/>
              </a:lnSpc>
            </a:pPr>
            <a:r>
              <a:rPr lang="sl-SI" sz="1900" b="1" dirty="0" smtClean="0"/>
              <a:t>Ekonomska gimnazija (š) </a:t>
            </a:r>
            <a:r>
              <a:rPr lang="sl-SI" sz="1900" dirty="0" smtClean="0"/>
              <a:t>– GFP Kranj</a:t>
            </a:r>
          </a:p>
          <a:p>
            <a:pPr eaLnBrk="1" hangingPunct="1">
              <a:lnSpc>
                <a:spcPct val="80000"/>
              </a:lnSpc>
            </a:pPr>
            <a:r>
              <a:rPr lang="sl-SI" sz="1900" b="1" dirty="0" smtClean="0"/>
              <a:t>Splošna gimnazija </a:t>
            </a:r>
            <a:r>
              <a:rPr lang="sl-SI" sz="1900" dirty="0" smtClean="0"/>
              <a:t>– Kranj, GFP, Škofja Loka, Jesenice</a:t>
            </a:r>
          </a:p>
          <a:p>
            <a:pPr eaLnBrk="1" hangingPunct="1">
              <a:lnSpc>
                <a:spcPct val="80000"/>
              </a:lnSpc>
            </a:pPr>
            <a:r>
              <a:rPr lang="sl-SI" sz="1900" b="1" dirty="0" smtClean="0"/>
              <a:t>Splošna gimnazija (š) </a:t>
            </a:r>
            <a:r>
              <a:rPr lang="sl-SI" sz="1900" dirty="0" smtClean="0"/>
              <a:t>– Jesenice, Šentvid, Šiška, Bežigrad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84632"/>
            <a:ext cx="7772400" cy="568104"/>
          </a:xfrm>
        </p:spPr>
        <p:txBody>
          <a:bodyPr>
            <a:normAutofit fontScale="90000"/>
          </a:bodyPr>
          <a:lstStyle/>
          <a:p>
            <a:pPr algn="ctr" eaLnBrk="1" hangingPunct="1"/>
            <a:r>
              <a:rPr lang="sl-SI" dirty="0" smtClean="0"/>
              <a:t>Gimnazijski programi</a:t>
            </a:r>
          </a:p>
        </p:txBody>
      </p:sp>
      <p:sp>
        <p:nvSpPr>
          <p:cNvPr id="33795" name="Rectangle 3"/>
          <p:cNvSpPr>
            <a:spLocks noGrp="1" noChangeArrowheads="1"/>
          </p:cNvSpPr>
          <p:nvPr>
            <p:ph idx="1"/>
          </p:nvPr>
        </p:nvSpPr>
        <p:spPr>
          <a:xfrm>
            <a:off x="609598" y="1268760"/>
            <a:ext cx="7490793" cy="4772603"/>
          </a:xfrm>
        </p:spPr>
        <p:txBody>
          <a:bodyPr>
            <a:normAutofit lnSpcReduction="10000"/>
          </a:bodyPr>
          <a:lstStyle/>
          <a:p>
            <a:pPr eaLnBrk="1" hangingPunct="1">
              <a:lnSpc>
                <a:spcPct val="80000"/>
              </a:lnSpc>
            </a:pPr>
            <a:r>
              <a:rPr lang="sl-SI" sz="2000" b="1" dirty="0" smtClean="0">
                <a:solidFill>
                  <a:srgbClr val="7030A0"/>
                </a:solidFill>
              </a:rPr>
              <a:t>Klasična gimnazija</a:t>
            </a:r>
            <a:r>
              <a:rPr lang="sl-SI" sz="2000" dirty="0" smtClean="0">
                <a:solidFill>
                  <a:srgbClr val="7030A0"/>
                </a:solidFill>
              </a:rPr>
              <a:t> </a:t>
            </a:r>
            <a:r>
              <a:rPr lang="sl-SI" sz="2000" dirty="0" smtClean="0"/>
              <a:t>– Gimnazija Škofja Loka, Gimnazija Poljane  in Škofijska klasična gimnazija Šentvid: obvezna latinščina, poudarek na družboslovju in humanistiki.</a:t>
            </a:r>
          </a:p>
          <a:p>
            <a:pPr eaLnBrk="1" hangingPunct="1">
              <a:lnSpc>
                <a:spcPct val="80000"/>
              </a:lnSpc>
            </a:pPr>
            <a:endParaRPr lang="sl-SI" sz="1200" b="1" dirty="0" smtClean="0">
              <a:solidFill>
                <a:schemeClr val="folHlink"/>
              </a:solidFill>
            </a:endParaRPr>
          </a:p>
          <a:p>
            <a:pPr eaLnBrk="1" hangingPunct="1">
              <a:lnSpc>
                <a:spcPct val="80000"/>
              </a:lnSpc>
            </a:pPr>
            <a:r>
              <a:rPr lang="sl-SI" sz="2000" b="1" dirty="0" smtClean="0">
                <a:solidFill>
                  <a:schemeClr val="folHlink"/>
                </a:solidFill>
              </a:rPr>
              <a:t>Mednarodna matura -</a:t>
            </a:r>
            <a:r>
              <a:rPr lang="sl-SI" sz="2000" dirty="0" smtClean="0"/>
              <a:t> Gimnazija Kranj</a:t>
            </a:r>
            <a:r>
              <a:rPr lang="sl-SI" sz="2000" dirty="0" smtClean="0">
                <a:solidFill>
                  <a:schemeClr val="folHlink"/>
                </a:solidFill>
              </a:rPr>
              <a:t>: </a:t>
            </a:r>
            <a:r>
              <a:rPr lang="sl-SI" sz="2000" dirty="0" smtClean="0"/>
              <a:t>vpis v 3. letniku pod določenimi pogoji; način poučevanja je že bolj akademski in dijake že pripravlja na študij in na samostojno, kritično in ustvarjalno delo; dijaki z dobrimi ocenami so dobrodošli tudi na uveljavljenih svetovnih univerzah.</a:t>
            </a:r>
          </a:p>
          <a:p>
            <a:pPr eaLnBrk="1" hangingPunct="1">
              <a:lnSpc>
                <a:spcPct val="80000"/>
              </a:lnSpc>
              <a:buFontTx/>
              <a:buNone/>
            </a:pPr>
            <a:endParaRPr lang="sl-SI" sz="1200" dirty="0" smtClean="0">
              <a:solidFill>
                <a:srgbClr val="FF0000"/>
              </a:solidFill>
            </a:endParaRPr>
          </a:p>
          <a:p>
            <a:pPr eaLnBrk="1" hangingPunct="1">
              <a:lnSpc>
                <a:spcPct val="80000"/>
              </a:lnSpc>
            </a:pPr>
            <a:r>
              <a:rPr lang="sl-SI" sz="2000" b="1" dirty="0" smtClean="0">
                <a:solidFill>
                  <a:srgbClr val="92D050"/>
                </a:solidFill>
              </a:rPr>
              <a:t>Evropski oddelek</a:t>
            </a:r>
            <a:r>
              <a:rPr lang="sl-SI" sz="2000" dirty="0" smtClean="0">
                <a:solidFill>
                  <a:srgbClr val="92D050"/>
                </a:solidFill>
              </a:rPr>
              <a:t> </a:t>
            </a:r>
            <a:r>
              <a:rPr lang="sl-SI" sz="2000" dirty="0" smtClean="0">
                <a:solidFill>
                  <a:schemeClr val="tx1"/>
                </a:solidFill>
              </a:rPr>
              <a:t>(programska prilagoditev) - gimnazije Škofja Loka, Jesenice, Kranj: spoznavanje drugih kultur, predstavitev Slovenije v EU, projektno delo, tuj učitelj pri pouku – 7 do 10 ur tedensko, izmenjave z dijaki izven Slovenije</a:t>
            </a:r>
          </a:p>
          <a:p>
            <a:pPr eaLnBrk="1" hangingPunct="1">
              <a:lnSpc>
                <a:spcPct val="80000"/>
              </a:lnSpc>
            </a:pPr>
            <a:endParaRPr lang="sl-SI" sz="1200" dirty="0" smtClean="0"/>
          </a:p>
          <a:p>
            <a:pPr eaLnBrk="1" hangingPunct="1">
              <a:lnSpc>
                <a:spcPct val="80000"/>
              </a:lnSpc>
            </a:pPr>
            <a:r>
              <a:rPr lang="sl-SI" dirty="0" smtClean="0">
                <a:solidFill>
                  <a:srgbClr val="C00000"/>
                </a:solidFill>
              </a:rPr>
              <a:t>Zasebni gimnaziji: </a:t>
            </a:r>
            <a:r>
              <a:rPr lang="sl-SI" sz="2000" dirty="0" smtClean="0"/>
              <a:t>Gimnazija Želimlje, Škofijska klasična gimnazija Ljubljana</a:t>
            </a:r>
            <a:endParaRPr lang="sl-SI" sz="2000" b="1" dirty="0" smtClean="0">
              <a:solidFill>
                <a:schemeClr val="folHlink"/>
              </a:solidFill>
            </a:endParaRPr>
          </a:p>
          <a:p>
            <a:pPr eaLnBrk="1" hangingPunct="1">
              <a:lnSpc>
                <a:spcPct val="80000"/>
              </a:lnSpc>
            </a:pPr>
            <a:endParaRPr lang="sl-SI" sz="2000" dirty="0" smtClean="0"/>
          </a:p>
          <a:p>
            <a:pPr eaLnBrk="1" hangingPunct="1">
              <a:lnSpc>
                <a:spcPct val="80000"/>
              </a:lnSpc>
            </a:pPr>
            <a:endParaRPr lang="sl-SI"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484632"/>
            <a:ext cx="7772400" cy="712120"/>
          </a:xfrm>
        </p:spPr>
        <p:txBody>
          <a:bodyPr/>
          <a:lstStyle/>
          <a:p>
            <a:pPr algn="ctr"/>
            <a:r>
              <a:rPr lang="sl-SI" dirty="0" smtClean="0"/>
              <a:t>VAJENIŠTVO – že 3. leto</a:t>
            </a:r>
            <a:endParaRPr lang="sl-SI" dirty="0"/>
          </a:p>
        </p:txBody>
      </p:sp>
      <p:sp>
        <p:nvSpPr>
          <p:cNvPr id="3" name="Označba mesta vsebine 2"/>
          <p:cNvSpPr>
            <a:spLocks noGrp="1"/>
          </p:cNvSpPr>
          <p:nvPr>
            <p:ph idx="1"/>
          </p:nvPr>
        </p:nvSpPr>
        <p:spPr>
          <a:xfrm>
            <a:off x="609598" y="1196752"/>
            <a:ext cx="7058745" cy="5400600"/>
          </a:xfrm>
        </p:spPr>
        <p:txBody>
          <a:bodyPr>
            <a:normAutofit/>
          </a:bodyPr>
          <a:lstStyle/>
          <a:p>
            <a:pPr marL="0" indent="0" algn="ctr">
              <a:buNone/>
            </a:pPr>
            <a:r>
              <a:rPr lang="sl-SI" sz="2100" b="1" dirty="0" smtClean="0"/>
              <a:t>KJE?</a:t>
            </a:r>
          </a:p>
          <a:p>
            <a:pPr marL="0" indent="0">
              <a:buNone/>
            </a:pPr>
            <a:r>
              <a:rPr lang="sl-SI" sz="2400" b="1" dirty="0" smtClean="0">
                <a:solidFill>
                  <a:schemeClr val="tx1"/>
                </a:solidFill>
              </a:rPr>
              <a:t>Srednja ekonomska, storitvena in gradbena šola  Kranj -   </a:t>
            </a:r>
            <a:r>
              <a:rPr lang="sl-SI" sz="2400" b="1" dirty="0" smtClean="0">
                <a:solidFill>
                  <a:srgbClr val="7030A0"/>
                </a:solidFill>
              </a:rPr>
              <a:t>SLIKOPLESKAR – ČRKOSLIKAR, ZIDAR</a:t>
            </a:r>
          </a:p>
          <a:p>
            <a:pPr marL="0" indent="0">
              <a:buNone/>
            </a:pPr>
            <a:r>
              <a:rPr lang="sl-SI" sz="2400" b="1" dirty="0" smtClean="0">
                <a:solidFill>
                  <a:schemeClr val="tx1"/>
                </a:solidFill>
              </a:rPr>
              <a:t>Šolski center Kranj – Srednja tehniška šola</a:t>
            </a:r>
          </a:p>
          <a:p>
            <a:pPr marL="0" indent="0">
              <a:buNone/>
            </a:pPr>
            <a:r>
              <a:rPr lang="sl-SI" sz="2400" b="1" dirty="0" smtClean="0">
                <a:solidFill>
                  <a:srgbClr val="7030A0"/>
                </a:solidFill>
              </a:rPr>
              <a:t>ELEKTRIKAR</a:t>
            </a:r>
          </a:p>
          <a:p>
            <a:pPr marL="0" indent="0">
              <a:buNone/>
            </a:pPr>
            <a:r>
              <a:rPr lang="sl-SI" sz="2400" b="1" dirty="0" smtClean="0">
                <a:solidFill>
                  <a:schemeClr val="tx1"/>
                </a:solidFill>
              </a:rPr>
              <a:t>Srednja šola za strojništvo Škofja Loka</a:t>
            </a:r>
          </a:p>
          <a:p>
            <a:pPr marL="0" indent="0">
              <a:buNone/>
            </a:pPr>
            <a:r>
              <a:rPr lang="sl-SI" sz="2400" b="1" dirty="0" smtClean="0">
                <a:solidFill>
                  <a:srgbClr val="0070C0"/>
                </a:solidFill>
              </a:rPr>
              <a:t>OBLIKOVALEC KOVIN – ORODJAR</a:t>
            </a:r>
          </a:p>
          <a:p>
            <a:pPr marL="0" indent="0">
              <a:buNone/>
            </a:pPr>
            <a:r>
              <a:rPr lang="sl-SI" sz="2400" b="1" dirty="0" smtClean="0">
                <a:solidFill>
                  <a:srgbClr val="0070C0"/>
                </a:solidFill>
              </a:rPr>
              <a:t>STROJNI MEHANIK</a:t>
            </a:r>
          </a:p>
          <a:p>
            <a:pPr marL="0" indent="0">
              <a:buNone/>
            </a:pPr>
            <a:r>
              <a:rPr lang="sl-SI" sz="2400" b="1" dirty="0" smtClean="0">
                <a:solidFill>
                  <a:schemeClr val="tx1"/>
                </a:solidFill>
              </a:rPr>
              <a:t>Srednja šola za lesarstvo Škofja Loka</a:t>
            </a:r>
          </a:p>
          <a:p>
            <a:pPr marL="0" indent="0">
              <a:buNone/>
            </a:pPr>
            <a:r>
              <a:rPr lang="sl-SI" sz="2400" b="1" dirty="0" smtClean="0">
                <a:solidFill>
                  <a:srgbClr val="00B050"/>
                </a:solidFill>
              </a:rPr>
              <a:t>MIZAR  </a:t>
            </a:r>
            <a:r>
              <a:rPr lang="sl-SI" sz="2400" dirty="0" smtClean="0"/>
              <a:t>                    </a:t>
            </a:r>
            <a:endParaRPr lang="sl-SI" sz="2400" dirty="0"/>
          </a:p>
        </p:txBody>
      </p:sp>
    </p:spTree>
    <p:extLst>
      <p:ext uri="{BB962C8B-B14F-4D97-AF65-F5344CB8AC3E}">
        <p14:creationId xmlns:p14="http://schemas.microsoft.com/office/powerpoint/2010/main" val="934305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09600"/>
            <a:ext cx="6347713" cy="659160"/>
          </a:xfrm>
        </p:spPr>
        <p:txBody>
          <a:bodyPr>
            <a:normAutofit fontScale="90000"/>
          </a:bodyPr>
          <a:lstStyle/>
          <a:p>
            <a:pPr algn="ctr"/>
            <a:r>
              <a:rPr lang="sl-SI" dirty="0" smtClean="0"/>
              <a:t>VAJENIŠTVO</a:t>
            </a:r>
            <a:endParaRPr lang="sl-SI" dirty="0"/>
          </a:p>
        </p:txBody>
      </p:sp>
      <p:sp>
        <p:nvSpPr>
          <p:cNvPr id="3" name="Označba mesta vsebine 2"/>
          <p:cNvSpPr>
            <a:spLocks noGrp="1"/>
          </p:cNvSpPr>
          <p:nvPr>
            <p:ph idx="1"/>
          </p:nvPr>
        </p:nvSpPr>
        <p:spPr>
          <a:xfrm>
            <a:off x="609598" y="1268760"/>
            <a:ext cx="7562802" cy="4772603"/>
          </a:xfrm>
        </p:spPr>
        <p:txBody>
          <a:bodyPr>
            <a:normAutofit/>
          </a:bodyPr>
          <a:lstStyle/>
          <a:p>
            <a:pPr lvl="1"/>
            <a:r>
              <a:rPr lang="sl-SI" sz="2200" dirty="0"/>
              <a:t>program se bo izvajal v šolski in vajeniški obliki (</a:t>
            </a:r>
            <a:r>
              <a:rPr lang="sl-SI" sz="2200" b="1" i="1" dirty="0"/>
              <a:t>obe obliki enakovredni,</a:t>
            </a:r>
            <a:r>
              <a:rPr lang="sl-SI" sz="2200" i="1" dirty="0"/>
              <a:t> enaka izobrazba, enake možnosti za nadaljevanje),</a:t>
            </a:r>
          </a:p>
          <a:p>
            <a:pPr lvl="1"/>
            <a:r>
              <a:rPr lang="sl-SI" sz="2200" b="1" dirty="0"/>
              <a:t>polovica programa </a:t>
            </a:r>
            <a:r>
              <a:rPr lang="sl-SI" sz="2200" dirty="0"/>
              <a:t>se</a:t>
            </a:r>
            <a:r>
              <a:rPr lang="sl-SI" sz="2200" b="1" dirty="0"/>
              <a:t> </a:t>
            </a:r>
            <a:r>
              <a:rPr lang="sl-SI" sz="2200" dirty="0"/>
              <a:t>izvede kot PUD </a:t>
            </a:r>
            <a:r>
              <a:rPr lang="sl-SI" sz="2200" b="1" dirty="0"/>
              <a:t>pri delodajalcu </a:t>
            </a:r>
            <a:r>
              <a:rPr lang="sl-SI" sz="2200" i="1" dirty="0"/>
              <a:t>(okvirno 56 tednov v treh letih),</a:t>
            </a:r>
          </a:p>
          <a:p>
            <a:pPr lvl="1"/>
            <a:r>
              <a:rPr lang="sl-SI" sz="2200" dirty="0"/>
              <a:t>prednost vajeniške oblike</a:t>
            </a:r>
            <a:r>
              <a:rPr lang="sl-SI" sz="2200" b="1" dirty="0"/>
              <a:t>: zgodnejši stik z delodajalcem</a:t>
            </a:r>
            <a:r>
              <a:rPr lang="sl-SI" sz="2200" dirty="0"/>
              <a:t>, več praktičnih izkušenj, večja možnost za zaposlitev,</a:t>
            </a:r>
          </a:p>
          <a:p>
            <a:pPr lvl="1"/>
            <a:r>
              <a:rPr lang="sl-SI" sz="2200" dirty="0"/>
              <a:t>vajeniška nagrada </a:t>
            </a:r>
            <a:r>
              <a:rPr lang="sl-SI" sz="2200" i="1" dirty="0"/>
              <a:t>(250 EUR v 1. </a:t>
            </a:r>
            <a:r>
              <a:rPr lang="sl-SI" sz="2200" i="1" dirty="0" smtClean="0"/>
              <a:t>let.; </a:t>
            </a:r>
            <a:r>
              <a:rPr lang="sl-SI" sz="2200" i="1" dirty="0"/>
              <a:t>300 EUR v 2. </a:t>
            </a:r>
            <a:r>
              <a:rPr lang="sl-SI" sz="2200" i="1" dirty="0" smtClean="0"/>
              <a:t>let. </a:t>
            </a:r>
            <a:r>
              <a:rPr lang="sl-SI" sz="2200" i="1" dirty="0"/>
              <a:t>in 400 evrov v 3. </a:t>
            </a:r>
            <a:r>
              <a:rPr lang="sl-SI" sz="2200" i="1" dirty="0" smtClean="0"/>
              <a:t>let. </a:t>
            </a:r>
            <a:r>
              <a:rPr lang="sl-SI" sz="2200" i="1" dirty="0"/>
              <a:t>mesečno),</a:t>
            </a:r>
          </a:p>
          <a:p>
            <a:pPr lvl="1">
              <a:buFontTx/>
              <a:buChar char="-"/>
            </a:pPr>
            <a:r>
              <a:rPr lang="sl-SI" sz="2200" dirty="0"/>
              <a:t>kandidati z vajeniško pogodbo </a:t>
            </a:r>
            <a:r>
              <a:rPr lang="sl-SI" sz="2200" b="1" dirty="0"/>
              <a:t>izvzeti iz izbirnega postopka, </a:t>
            </a:r>
            <a:r>
              <a:rPr lang="sl-SI" sz="2200" dirty="0"/>
              <a:t>če dostavijo vajeniško pogodbo do začetka izbirnega postopka.</a:t>
            </a:r>
            <a:endParaRPr lang="sl-SI" sz="2200" b="1" dirty="0"/>
          </a:p>
          <a:p>
            <a:endParaRPr lang="sl-SI" dirty="0"/>
          </a:p>
        </p:txBody>
      </p:sp>
    </p:spTree>
    <p:extLst>
      <p:ext uri="{BB962C8B-B14F-4D97-AF65-F5344CB8AC3E}">
        <p14:creationId xmlns:p14="http://schemas.microsoft.com/office/powerpoint/2010/main" val="1686817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09600"/>
            <a:ext cx="6347713" cy="587152"/>
          </a:xfrm>
        </p:spPr>
        <p:txBody>
          <a:bodyPr>
            <a:normAutofit fontScale="90000"/>
          </a:bodyPr>
          <a:lstStyle/>
          <a:p>
            <a:pPr algn="ctr"/>
            <a:r>
              <a:rPr lang="sl-SI" dirty="0" smtClean="0"/>
              <a:t>VAJENIŠTVO</a:t>
            </a:r>
            <a:endParaRPr lang="sl-SI" dirty="0"/>
          </a:p>
        </p:txBody>
      </p:sp>
      <p:sp>
        <p:nvSpPr>
          <p:cNvPr id="3" name="Označba mesta vsebine 2"/>
          <p:cNvSpPr>
            <a:spLocks noGrp="1"/>
          </p:cNvSpPr>
          <p:nvPr>
            <p:ph idx="1"/>
          </p:nvPr>
        </p:nvSpPr>
        <p:spPr>
          <a:xfrm>
            <a:off x="609598" y="1556792"/>
            <a:ext cx="6986737" cy="4484571"/>
          </a:xfrm>
        </p:spPr>
        <p:txBody>
          <a:bodyPr>
            <a:normAutofit/>
          </a:bodyPr>
          <a:lstStyle/>
          <a:p>
            <a:pPr lvl="1"/>
            <a:r>
              <a:rPr lang="sl-SI" sz="2200" b="1" dirty="0"/>
              <a:t>Kandidati izpolnijo enako prijavnico – </a:t>
            </a:r>
            <a:r>
              <a:rPr lang="sl-SI" sz="2200" u="sng" dirty="0"/>
              <a:t>pripis</a:t>
            </a:r>
            <a:r>
              <a:rPr lang="sl-SI" sz="2200" dirty="0"/>
              <a:t> pri navedbi programa: npr. </a:t>
            </a:r>
            <a:r>
              <a:rPr lang="sl-SI" sz="2200" dirty="0">
                <a:solidFill>
                  <a:srgbClr val="FF0000"/>
                </a:solidFill>
              </a:rPr>
              <a:t>KAMNOSEK – VAJENIŠKA OBLIKA</a:t>
            </a:r>
            <a:r>
              <a:rPr lang="sl-SI" sz="2200" dirty="0"/>
              <a:t>;</a:t>
            </a:r>
          </a:p>
          <a:p>
            <a:pPr marL="457200" lvl="1" indent="0">
              <a:buNone/>
            </a:pPr>
            <a:endParaRPr lang="sl-SI" sz="2200" i="1" dirty="0"/>
          </a:p>
          <a:p>
            <a:pPr lvl="1"/>
            <a:r>
              <a:rPr lang="sl-SI" sz="2200" dirty="0"/>
              <a:t>prijavni in vpisni postopek </a:t>
            </a:r>
            <a:r>
              <a:rPr lang="sl-SI" sz="2200" b="1" dirty="0"/>
              <a:t>povsem enaka </a:t>
            </a:r>
            <a:r>
              <a:rPr lang="sl-SI" sz="2200" dirty="0"/>
              <a:t>(</a:t>
            </a:r>
            <a:r>
              <a:rPr lang="sl-SI" sz="2200" i="1" dirty="0"/>
              <a:t>roki, določeni z rokovnikom veljajo enako za vse kandidate);</a:t>
            </a:r>
          </a:p>
          <a:p>
            <a:pPr marL="457200" lvl="1" indent="0">
              <a:buNone/>
            </a:pPr>
            <a:endParaRPr lang="sl-SI" sz="2200" i="1" dirty="0"/>
          </a:p>
          <a:p>
            <a:pPr lvl="1"/>
            <a:r>
              <a:rPr lang="sl-SI" sz="2200" b="1" dirty="0"/>
              <a:t>učna mesta na spletni strani MIZŠ;</a:t>
            </a:r>
          </a:p>
          <a:p>
            <a:pPr lvl="1"/>
            <a:endParaRPr lang="sl-SI" sz="2200" b="1" dirty="0"/>
          </a:p>
          <a:p>
            <a:endParaRPr lang="sl-SI" dirty="0"/>
          </a:p>
        </p:txBody>
      </p:sp>
    </p:spTree>
    <p:extLst>
      <p:ext uri="{BB962C8B-B14F-4D97-AF65-F5344CB8AC3E}">
        <p14:creationId xmlns:p14="http://schemas.microsoft.com/office/powerpoint/2010/main" val="2516020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sl-SI" sz="4000" b="1" smtClean="0"/>
              <a:t>KRITERIJI V PRIMERU OMEJITVE VPISA</a:t>
            </a:r>
          </a:p>
        </p:txBody>
      </p:sp>
      <p:sp>
        <p:nvSpPr>
          <p:cNvPr id="34819" name="Rectangle 3"/>
          <p:cNvSpPr>
            <a:spLocks noGrp="1" noChangeArrowheads="1"/>
          </p:cNvSpPr>
          <p:nvPr>
            <p:ph idx="1"/>
          </p:nvPr>
        </p:nvSpPr>
        <p:spPr/>
        <p:txBody>
          <a:bodyPr/>
          <a:lstStyle/>
          <a:p>
            <a:pPr eaLnBrk="1" hangingPunct="1">
              <a:lnSpc>
                <a:spcPct val="80000"/>
              </a:lnSpc>
              <a:buClr>
                <a:schemeClr val="tx1"/>
              </a:buClr>
              <a:buFont typeface="Wingdings" pitchFamily="2" charset="2"/>
              <a:buChar char="q"/>
              <a:defRPr/>
            </a:pPr>
            <a:r>
              <a:rPr lang="sl-SI" sz="2400" dirty="0" smtClean="0"/>
              <a:t> V primeru OMEJITVE vpisa se upoštevajo zaključne ocene obveznih predmetov v 7.,  8.  in 9. razredu, razen izbirnih predmetov </a:t>
            </a:r>
            <a:r>
              <a:rPr lang="sl-SI" sz="2400" b="1" dirty="0" smtClean="0"/>
              <a:t>(175 možnih točk).</a:t>
            </a:r>
          </a:p>
          <a:p>
            <a:pPr eaLnBrk="1" hangingPunct="1">
              <a:lnSpc>
                <a:spcPct val="80000"/>
              </a:lnSpc>
              <a:buClr>
                <a:schemeClr val="tx1"/>
              </a:buClr>
              <a:buFont typeface="Wingdings" pitchFamily="2" charset="2"/>
              <a:buChar char="q"/>
              <a:defRPr/>
            </a:pPr>
            <a:endParaRPr lang="sl-SI" sz="2400" b="1" dirty="0"/>
          </a:p>
          <a:p>
            <a:pPr marL="0" indent="0" eaLnBrk="1" hangingPunct="1">
              <a:lnSpc>
                <a:spcPct val="80000"/>
              </a:lnSpc>
              <a:buClr>
                <a:schemeClr val="tx1"/>
              </a:buClr>
              <a:buFontTx/>
              <a:buNone/>
              <a:defRPr/>
            </a:pPr>
            <a:endParaRPr lang="sl-SI" sz="2400" b="1" dirty="0" smtClean="0"/>
          </a:p>
          <a:p>
            <a:pPr eaLnBrk="1" hangingPunct="1">
              <a:lnSpc>
                <a:spcPct val="80000"/>
              </a:lnSpc>
              <a:buClr>
                <a:schemeClr val="tx1"/>
              </a:buClr>
              <a:buFont typeface="Wingdings" pitchFamily="2" charset="2"/>
              <a:buChar char="q"/>
              <a:defRPr/>
            </a:pPr>
            <a:r>
              <a:rPr lang="sl-SI" sz="2400" dirty="0" smtClean="0"/>
              <a:t> V primeru kandidatov z istim številom točk na spodnji meji se, s soglasjem staršev, upoštevajo točke dosežene na NPZ (slovenščina in matematika).</a:t>
            </a:r>
          </a:p>
          <a:p>
            <a:pPr marL="0" indent="0" eaLnBrk="1" hangingPunct="1">
              <a:lnSpc>
                <a:spcPct val="80000"/>
              </a:lnSpc>
              <a:buClr>
                <a:schemeClr val="tx1"/>
              </a:buClr>
              <a:buFontTx/>
              <a:buNone/>
              <a:defRPr/>
            </a:pPr>
            <a:endParaRPr lang="sl-SI"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663980089"/>
              </p:ext>
            </p:extLst>
          </p:nvPr>
        </p:nvGraphicFramePr>
        <p:xfrm>
          <a:off x="609600" y="609603"/>
          <a:ext cx="7346777" cy="5336316"/>
        </p:xfrm>
        <a:graphic>
          <a:graphicData uri="http://schemas.openxmlformats.org/drawingml/2006/table">
            <a:tbl>
              <a:tblPr>
                <a:tableStyleId>{5C22544A-7EE6-4342-B048-85BDC9FD1C3A}</a:tableStyleId>
              </a:tblPr>
              <a:tblGrid>
                <a:gridCol w="3148616">
                  <a:extLst>
                    <a:ext uri="{9D8B030D-6E8A-4147-A177-3AD203B41FA5}">
                      <a16:colId xmlns:a16="http://schemas.microsoft.com/office/drawing/2014/main" xmlns="" val="20000"/>
                    </a:ext>
                  </a:extLst>
                </a:gridCol>
                <a:gridCol w="1399387">
                  <a:extLst>
                    <a:ext uri="{9D8B030D-6E8A-4147-A177-3AD203B41FA5}">
                      <a16:colId xmlns:a16="http://schemas.microsoft.com/office/drawing/2014/main" xmlns="" val="20001"/>
                    </a:ext>
                  </a:extLst>
                </a:gridCol>
                <a:gridCol w="1399387">
                  <a:extLst>
                    <a:ext uri="{9D8B030D-6E8A-4147-A177-3AD203B41FA5}">
                      <a16:colId xmlns:a16="http://schemas.microsoft.com/office/drawing/2014/main" xmlns="" val="20002"/>
                    </a:ext>
                  </a:extLst>
                </a:gridCol>
                <a:gridCol w="1399387">
                  <a:extLst>
                    <a:ext uri="{9D8B030D-6E8A-4147-A177-3AD203B41FA5}">
                      <a16:colId xmlns:a16="http://schemas.microsoft.com/office/drawing/2014/main" xmlns="" val="20003"/>
                    </a:ext>
                  </a:extLst>
                </a:gridCol>
              </a:tblGrid>
              <a:tr h="296462">
                <a:tc>
                  <a:txBody>
                    <a:bodyPr/>
                    <a:lstStyle/>
                    <a:p>
                      <a:pPr algn="l" fontAlgn="b"/>
                      <a:r>
                        <a:rPr lang="sl-SI" sz="1000" u="none" strike="noStrike" dirty="0">
                          <a:effectLst/>
                        </a:rPr>
                        <a:t> </a:t>
                      </a:r>
                      <a:endParaRPr lang="sl-SI" sz="1000" b="0" i="0" u="none" strike="noStrike" dirty="0">
                        <a:effectLst/>
                        <a:latin typeface="Arial" panose="020B0604020202020204" pitchFamily="34" charset="0"/>
                      </a:endParaRPr>
                    </a:p>
                  </a:txBody>
                  <a:tcPr marL="9525" marR="9525" marT="9525" marB="0" anchor="b"/>
                </a:tc>
                <a:tc>
                  <a:txBody>
                    <a:bodyPr/>
                    <a:lstStyle/>
                    <a:p>
                      <a:pPr algn="ctr" fontAlgn="b"/>
                      <a:r>
                        <a:rPr lang="sl-SI" sz="1800" u="none" strike="noStrike" dirty="0">
                          <a:effectLst/>
                        </a:rPr>
                        <a:t>7. razred</a:t>
                      </a:r>
                      <a:endParaRPr lang="sl-SI" sz="1800" b="0" i="0" u="none" strike="noStrike" dirty="0">
                        <a:effectLst/>
                        <a:latin typeface="Arial" panose="020B0604020202020204" pitchFamily="34" charset="0"/>
                      </a:endParaRPr>
                    </a:p>
                  </a:txBody>
                  <a:tcPr marL="9525" marR="9525" marT="9525" marB="0" anchor="b"/>
                </a:tc>
                <a:tc>
                  <a:txBody>
                    <a:bodyPr/>
                    <a:lstStyle/>
                    <a:p>
                      <a:pPr algn="ctr" fontAlgn="b"/>
                      <a:r>
                        <a:rPr lang="sl-SI" sz="1800" u="none" strike="noStrike">
                          <a:effectLst/>
                        </a:rPr>
                        <a:t>8. razred</a:t>
                      </a:r>
                      <a:endParaRPr lang="sl-SI" sz="1800" b="0" i="0" u="none" strike="noStrike">
                        <a:effectLst/>
                        <a:latin typeface="Arial" panose="020B0604020202020204" pitchFamily="34" charset="0"/>
                      </a:endParaRPr>
                    </a:p>
                  </a:txBody>
                  <a:tcPr marL="9525" marR="9525" marT="9525" marB="0" anchor="b"/>
                </a:tc>
                <a:tc>
                  <a:txBody>
                    <a:bodyPr/>
                    <a:lstStyle/>
                    <a:p>
                      <a:pPr algn="ctr" fontAlgn="b"/>
                      <a:r>
                        <a:rPr lang="sl-SI" sz="1800" u="none" strike="noStrike">
                          <a:effectLst/>
                        </a:rPr>
                        <a:t>9. razred</a:t>
                      </a:r>
                      <a:endParaRPr lang="sl-SI"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0"/>
                  </a:ext>
                </a:extLst>
              </a:tr>
              <a:tr h="296462">
                <a:tc>
                  <a:txBody>
                    <a:bodyPr/>
                    <a:lstStyle/>
                    <a:p>
                      <a:pPr algn="l" fontAlgn="b"/>
                      <a:r>
                        <a:rPr lang="sl-SI" sz="1800" u="none" strike="noStrike" dirty="0">
                          <a:effectLst/>
                        </a:rPr>
                        <a:t>OŠ - predmeti</a:t>
                      </a:r>
                      <a:endParaRPr lang="sl-SI" sz="1800" b="0" i="0" u="none" strike="noStrike" dirty="0">
                        <a:effectLst/>
                        <a:latin typeface="Arial" panose="020B0604020202020204" pitchFamily="34" charset="0"/>
                      </a:endParaRPr>
                    </a:p>
                  </a:txBody>
                  <a:tcPr marL="9525" marR="9525" marT="9525" marB="0" anchor="b"/>
                </a:tc>
                <a:tc>
                  <a:txBody>
                    <a:bodyPr/>
                    <a:lstStyle/>
                    <a:p>
                      <a:pPr algn="l" fontAlgn="b"/>
                      <a:r>
                        <a:rPr lang="sl-SI" sz="1800" u="none" strike="noStrike" dirty="0">
                          <a:effectLst/>
                        </a:rPr>
                        <a:t>točke</a:t>
                      </a:r>
                      <a:endParaRPr lang="sl-SI" sz="1800" b="0" i="0" u="none" strike="noStrike" dirty="0">
                        <a:effectLst/>
                        <a:latin typeface="Arial" panose="020B0604020202020204" pitchFamily="34" charset="0"/>
                      </a:endParaRPr>
                    </a:p>
                  </a:txBody>
                  <a:tcPr marL="9525" marR="9525" marT="9525" marB="0" anchor="b"/>
                </a:tc>
                <a:tc>
                  <a:txBody>
                    <a:bodyPr/>
                    <a:lstStyle/>
                    <a:p>
                      <a:pPr algn="l" fontAlgn="b"/>
                      <a:r>
                        <a:rPr lang="sl-SI" sz="1800" u="none" strike="noStrike">
                          <a:effectLst/>
                        </a:rPr>
                        <a:t>točke</a:t>
                      </a:r>
                      <a:endParaRPr lang="sl-SI" sz="1800" b="0" i="0" u="none" strike="noStrike">
                        <a:effectLst/>
                        <a:latin typeface="Arial" panose="020B0604020202020204" pitchFamily="34" charset="0"/>
                      </a:endParaRPr>
                    </a:p>
                  </a:txBody>
                  <a:tcPr marL="9525" marR="9525" marT="9525" marB="0" anchor="b"/>
                </a:tc>
                <a:tc>
                  <a:txBody>
                    <a:bodyPr/>
                    <a:lstStyle/>
                    <a:p>
                      <a:pPr algn="l" fontAlgn="b"/>
                      <a:r>
                        <a:rPr lang="sl-SI" sz="1800" u="none" strike="noStrike">
                          <a:effectLst/>
                        </a:rPr>
                        <a:t>točke</a:t>
                      </a:r>
                      <a:endParaRPr lang="sl-SI"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296462">
                <a:tc>
                  <a:txBody>
                    <a:bodyPr/>
                    <a:lstStyle/>
                    <a:p>
                      <a:pPr algn="l" fontAlgn="b"/>
                      <a:r>
                        <a:rPr lang="sl-SI" sz="1800" u="none" strike="noStrike" dirty="0">
                          <a:effectLst/>
                        </a:rPr>
                        <a:t>slovenščina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296462">
                <a:tc>
                  <a:txBody>
                    <a:bodyPr/>
                    <a:lstStyle/>
                    <a:p>
                      <a:pPr algn="l" fontAlgn="b"/>
                      <a:r>
                        <a:rPr lang="sl-SI" sz="1800" u="none" strike="noStrike" dirty="0">
                          <a:effectLst/>
                        </a:rPr>
                        <a:t>matematika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296462">
                <a:tc>
                  <a:txBody>
                    <a:bodyPr/>
                    <a:lstStyle/>
                    <a:p>
                      <a:pPr algn="l" fontAlgn="b"/>
                      <a:r>
                        <a:rPr lang="sl-SI" sz="1800" u="none" strike="noStrike" dirty="0">
                          <a:effectLst/>
                        </a:rPr>
                        <a:t>tuji jezik</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r h="296462">
                <a:tc>
                  <a:txBody>
                    <a:bodyPr/>
                    <a:lstStyle/>
                    <a:p>
                      <a:pPr algn="l" fontAlgn="b"/>
                      <a:r>
                        <a:rPr lang="sl-SI" sz="1800" u="none" strike="noStrike" dirty="0">
                          <a:effectLst/>
                        </a:rPr>
                        <a:t>likovna vzgoja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296462">
                <a:tc>
                  <a:txBody>
                    <a:bodyPr/>
                    <a:lstStyle/>
                    <a:p>
                      <a:pPr algn="l" fontAlgn="b"/>
                      <a:r>
                        <a:rPr lang="sl-SI" sz="1800" u="none" strike="noStrike" dirty="0">
                          <a:effectLst/>
                        </a:rPr>
                        <a:t>glasbena vzgoja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296462">
                <a:tc>
                  <a:txBody>
                    <a:bodyPr/>
                    <a:lstStyle/>
                    <a:p>
                      <a:pPr algn="l" fontAlgn="b"/>
                      <a:r>
                        <a:rPr lang="sl-SI" sz="1800" u="none" strike="noStrike" dirty="0">
                          <a:effectLst/>
                        </a:rPr>
                        <a:t>geografija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7"/>
                  </a:ext>
                </a:extLst>
              </a:tr>
              <a:tr h="296462">
                <a:tc>
                  <a:txBody>
                    <a:bodyPr/>
                    <a:lstStyle/>
                    <a:p>
                      <a:pPr algn="l" fontAlgn="b"/>
                      <a:r>
                        <a:rPr lang="sl-SI" sz="1800" u="none" strike="noStrike" dirty="0">
                          <a:effectLst/>
                        </a:rPr>
                        <a:t>zgodovina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8"/>
                  </a:ext>
                </a:extLst>
              </a:tr>
              <a:tr h="296462">
                <a:tc>
                  <a:txBody>
                    <a:bodyPr/>
                    <a:lstStyle/>
                    <a:p>
                      <a:pPr algn="l" fontAlgn="b"/>
                      <a:r>
                        <a:rPr lang="sl-SI" sz="1800" u="none" strike="noStrike" dirty="0">
                          <a:effectLst/>
                        </a:rPr>
                        <a:t>držav. vzg. in etika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l" fontAlgn="b"/>
                      <a:r>
                        <a:rPr lang="sl-SI" sz="1800" u="none" strike="noStrike" dirty="0">
                          <a:effectLst/>
                        </a:rPr>
                        <a:t> </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9"/>
                  </a:ext>
                </a:extLst>
              </a:tr>
              <a:tr h="296462">
                <a:tc>
                  <a:txBody>
                    <a:bodyPr/>
                    <a:lstStyle/>
                    <a:p>
                      <a:pPr algn="l" fontAlgn="b"/>
                      <a:r>
                        <a:rPr lang="sl-SI" sz="1800" u="none" strike="noStrike" dirty="0">
                          <a:effectLst/>
                        </a:rPr>
                        <a:t>fizika</a:t>
                      </a:r>
                      <a:endParaRPr lang="sl-SI" sz="1800" b="0" i="0" u="none" strike="noStrike" dirty="0">
                        <a:effectLst/>
                        <a:latin typeface="Arial" panose="020B0604020202020204" pitchFamily="34" charset="0"/>
                      </a:endParaRPr>
                    </a:p>
                  </a:txBody>
                  <a:tcPr marL="9525" marR="9525" marT="9525" marB="0" anchor="b"/>
                </a:tc>
                <a:tc>
                  <a:txBody>
                    <a:bodyPr/>
                    <a:lstStyle/>
                    <a:p>
                      <a:pPr algn="l" fontAlgn="b"/>
                      <a:r>
                        <a:rPr lang="sl-SI" sz="1800" u="none" strike="noStrike">
                          <a:effectLst/>
                        </a:rPr>
                        <a:t> </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0"/>
                  </a:ext>
                </a:extLst>
              </a:tr>
              <a:tr h="296462">
                <a:tc>
                  <a:txBody>
                    <a:bodyPr/>
                    <a:lstStyle/>
                    <a:p>
                      <a:pPr algn="l" fontAlgn="b"/>
                      <a:r>
                        <a:rPr lang="sl-SI" sz="1800" u="none" strike="noStrike" dirty="0">
                          <a:effectLst/>
                        </a:rPr>
                        <a:t>kemija</a:t>
                      </a:r>
                      <a:endParaRPr lang="sl-SI" sz="1800" b="0" i="0" u="none" strike="noStrike" dirty="0">
                        <a:effectLst/>
                        <a:latin typeface="Arial" panose="020B0604020202020204" pitchFamily="34" charset="0"/>
                      </a:endParaRPr>
                    </a:p>
                  </a:txBody>
                  <a:tcPr marL="9525" marR="9525" marT="9525" marB="0" anchor="b"/>
                </a:tc>
                <a:tc>
                  <a:txBody>
                    <a:bodyPr/>
                    <a:lstStyle/>
                    <a:p>
                      <a:pPr algn="l" fontAlgn="b"/>
                      <a:r>
                        <a:rPr lang="sl-SI" sz="1800" u="none" strike="noStrike">
                          <a:effectLst/>
                        </a:rPr>
                        <a:t> </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1"/>
                  </a:ext>
                </a:extLst>
              </a:tr>
              <a:tr h="296462">
                <a:tc>
                  <a:txBody>
                    <a:bodyPr/>
                    <a:lstStyle/>
                    <a:p>
                      <a:pPr algn="l" fontAlgn="b"/>
                      <a:r>
                        <a:rPr lang="sl-SI" sz="1800" u="none" strike="noStrike" dirty="0">
                          <a:effectLst/>
                        </a:rPr>
                        <a:t>biologija</a:t>
                      </a:r>
                      <a:endParaRPr lang="sl-SI" sz="1800" b="0" i="0" u="none" strike="noStrike" dirty="0">
                        <a:effectLst/>
                        <a:latin typeface="Arial" panose="020B0604020202020204" pitchFamily="34" charset="0"/>
                      </a:endParaRPr>
                    </a:p>
                  </a:txBody>
                  <a:tcPr marL="9525" marR="9525" marT="9525" marB="0" anchor="b"/>
                </a:tc>
                <a:tc>
                  <a:txBody>
                    <a:bodyPr/>
                    <a:lstStyle/>
                    <a:p>
                      <a:pPr algn="l" fontAlgn="b"/>
                      <a:r>
                        <a:rPr lang="sl-SI" sz="1800" u="none" strike="noStrike">
                          <a:effectLst/>
                        </a:rPr>
                        <a:t> </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2"/>
                  </a:ext>
                </a:extLst>
              </a:tr>
              <a:tr h="296462">
                <a:tc>
                  <a:txBody>
                    <a:bodyPr/>
                    <a:lstStyle/>
                    <a:p>
                      <a:pPr algn="l" fontAlgn="b"/>
                      <a:r>
                        <a:rPr lang="sl-SI" sz="1800" u="none" strike="noStrike" dirty="0">
                          <a:effectLst/>
                        </a:rPr>
                        <a:t>naravoslovje</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l" fontAlgn="b"/>
                      <a:r>
                        <a:rPr lang="sl-SI" sz="1800" u="none" strike="noStrike">
                          <a:effectLst/>
                        </a:rPr>
                        <a:t> </a:t>
                      </a:r>
                      <a:endParaRPr lang="sl-SI" sz="1800" b="0" i="0" u="none" strike="noStrike">
                        <a:effectLst/>
                        <a:latin typeface="Arial" panose="020B0604020202020204" pitchFamily="34" charset="0"/>
                      </a:endParaRPr>
                    </a:p>
                  </a:txBody>
                  <a:tcPr marL="9525" marR="9525" marT="9525" marB="0" anchor="b"/>
                </a:tc>
                <a:tc>
                  <a:txBody>
                    <a:bodyPr/>
                    <a:lstStyle/>
                    <a:p>
                      <a:pPr algn="l" fontAlgn="b"/>
                      <a:r>
                        <a:rPr lang="sl-SI" sz="1800" u="none" strike="noStrike" dirty="0">
                          <a:effectLst/>
                        </a:rPr>
                        <a:t> </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3"/>
                  </a:ext>
                </a:extLst>
              </a:tr>
              <a:tr h="296462">
                <a:tc>
                  <a:txBody>
                    <a:bodyPr/>
                    <a:lstStyle/>
                    <a:p>
                      <a:pPr algn="l" fontAlgn="b"/>
                      <a:r>
                        <a:rPr lang="sl-SI" sz="1800" u="none" strike="noStrike" dirty="0">
                          <a:effectLst/>
                        </a:rPr>
                        <a:t>tehnika in tehnologija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l" fontAlgn="b"/>
                      <a:r>
                        <a:rPr lang="sl-SI" sz="1800" u="none" strike="noStrike" dirty="0">
                          <a:effectLst/>
                        </a:rPr>
                        <a:t> </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4"/>
                  </a:ext>
                </a:extLst>
              </a:tr>
              <a:tr h="296462">
                <a:tc>
                  <a:txBody>
                    <a:bodyPr/>
                    <a:lstStyle/>
                    <a:p>
                      <a:pPr algn="l" fontAlgn="b"/>
                      <a:r>
                        <a:rPr lang="sl-SI" sz="1800" u="none" strike="noStrike" dirty="0">
                          <a:effectLst/>
                        </a:rPr>
                        <a:t>športna vzgoja</a:t>
                      </a:r>
                      <a:endParaRPr lang="sl-SI" sz="1800" b="0" i="0" u="none" strike="noStrike" dirty="0">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a:effectLst/>
                        </a:rPr>
                        <a:t>5</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u="none" strike="noStrike" dirty="0">
                          <a:effectLst/>
                        </a:rPr>
                        <a:t>5</a:t>
                      </a:r>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5"/>
                  </a:ext>
                </a:extLst>
              </a:tr>
              <a:tr h="296462">
                <a:tc>
                  <a:txBody>
                    <a:bodyPr/>
                    <a:lstStyle/>
                    <a:p>
                      <a:pPr algn="l" fontAlgn="b"/>
                      <a:r>
                        <a:rPr lang="sl-SI" sz="1800" u="none" strike="noStrike">
                          <a:effectLst/>
                        </a:rPr>
                        <a:t>SKUPAJ</a:t>
                      </a:r>
                      <a:endParaRPr lang="sl-SI" sz="1800" b="0" i="0" u="none" strike="noStrike">
                        <a:effectLst/>
                        <a:latin typeface="Arial" panose="020B0604020202020204" pitchFamily="34" charset="0"/>
                      </a:endParaRPr>
                    </a:p>
                  </a:txBody>
                  <a:tcPr marL="9525" marR="9525" marT="9525" marB="0" anchor="b"/>
                </a:tc>
                <a:tc>
                  <a:txBody>
                    <a:bodyPr/>
                    <a:lstStyle/>
                    <a:p>
                      <a:pPr algn="r" fontAlgn="b"/>
                      <a:r>
                        <a:rPr lang="sl-SI" sz="1800" b="1" u="none" strike="noStrike" dirty="0">
                          <a:effectLst/>
                        </a:rPr>
                        <a:t>55</a:t>
                      </a:r>
                      <a:endParaRPr lang="sl-SI" sz="1800" b="1" i="0" u="none" strike="noStrike" dirty="0">
                        <a:effectLst/>
                        <a:latin typeface="Arial" panose="020B0604020202020204" pitchFamily="34" charset="0"/>
                      </a:endParaRPr>
                    </a:p>
                  </a:txBody>
                  <a:tcPr marL="9525" marR="9525" marT="9525" marB="0" anchor="b"/>
                </a:tc>
                <a:tc>
                  <a:txBody>
                    <a:bodyPr/>
                    <a:lstStyle/>
                    <a:p>
                      <a:pPr algn="r" fontAlgn="b"/>
                      <a:r>
                        <a:rPr lang="sl-SI" sz="1800" b="1" u="none" strike="noStrike" dirty="0">
                          <a:effectLst/>
                        </a:rPr>
                        <a:t>65</a:t>
                      </a:r>
                      <a:endParaRPr lang="sl-SI" sz="1800" b="1" i="0" u="none" strike="noStrike" dirty="0">
                        <a:effectLst/>
                        <a:latin typeface="Arial" panose="020B0604020202020204" pitchFamily="34" charset="0"/>
                      </a:endParaRPr>
                    </a:p>
                  </a:txBody>
                  <a:tcPr marL="9525" marR="9525" marT="9525" marB="0" anchor="b"/>
                </a:tc>
                <a:tc>
                  <a:txBody>
                    <a:bodyPr/>
                    <a:lstStyle/>
                    <a:p>
                      <a:pPr algn="r" fontAlgn="b"/>
                      <a:r>
                        <a:rPr lang="sl-SI" sz="1800" b="1" u="none" strike="noStrike" dirty="0">
                          <a:effectLst/>
                        </a:rPr>
                        <a:t>55</a:t>
                      </a:r>
                      <a:endParaRPr lang="sl-SI"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6"/>
                  </a:ext>
                </a:extLst>
              </a:tr>
              <a:tr h="296462">
                <a:tc>
                  <a:txBody>
                    <a:bodyPr/>
                    <a:lstStyle/>
                    <a:p>
                      <a:pPr algn="l" fontAlgn="b"/>
                      <a:r>
                        <a:rPr lang="sl-SI" sz="1800" u="none" strike="noStrike" dirty="0">
                          <a:effectLst/>
                        </a:rPr>
                        <a:t>SKUPAJ</a:t>
                      </a:r>
                      <a:endParaRPr lang="sl-SI" sz="1800" b="0" i="0" u="none" strike="noStrike" dirty="0">
                        <a:solidFill>
                          <a:srgbClr val="FF0000"/>
                        </a:solidFill>
                        <a:effectLst/>
                        <a:latin typeface="Arial" panose="020B0604020202020204" pitchFamily="34" charset="0"/>
                      </a:endParaRPr>
                    </a:p>
                  </a:txBody>
                  <a:tcPr marL="9525" marR="9525" marT="9525" marB="0" anchor="b"/>
                </a:tc>
                <a:tc>
                  <a:txBody>
                    <a:bodyPr/>
                    <a:lstStyle/>
                    <a:p>
                      <a:pPr algn="r" fontAlgn="b"/>
                      <a:r>
                        <a:rPr lang="sl-SI" sz="1800" b="1" u="none" strike="noStrike" dirty="0">
                          <a:solidFill>
                            <a:srgbClr val="FF0000"/>
                          </a:solidFill>
                          <a:effectLst/>
                        </a:rPr>
                        <a:t>175</a:t>
                      </a:r>
                      <a:endParaRPr lang="sl-SI" sz="1800" b="1" i="0" u="none" strike="noStrike" dirty="0">
                        <a:solidFill>
                          <a:srgbClr val="FF0000"/>
                        </a:solidFill>
                        <a:effectLst/>
                        <a:latin typeface="Arial" panose="020B0604020202020204" pitchFamily="34" charset="0"/>
                      </a:endParaRPr>
                    </a:p>
                  </a:txBody>
                  <a:tcPr marL="9525" marR="9525" marT="9525" marB="0" anchor="b"/>
                </a:tc>
                <a:tc>
                  <a:txBody>
                    <a:bodyPr/>
                    <a:lstStyle/>
                    <a:p>
                      <a:pPr algn="l" fontAlgn="b"/>
                      <a:endParaRPr lang="sl-SI" sz="1800" b="1" i="0" u="none" strike="noStrike" dirty="0">
                        <a:solidFill>
                          <a:srgbClr val="FF0000"/>
                        </a:solidFill>
                        <a:effectLst/>
                        <a:latin typeface="Arial" panose="020B0604020202020204" pitchFamily="34" charset="0"/>
                      </a:endParaRPr>
                    </a:p>
                  </a:txBody>
                  <a:tcPr marL="9525" marR="9525" marT="9525" marB="0" anchor="b"/>
                </a:tc>
                <a:tc>
                  <a:txBody>
                    <a:bodyPr/>
                    <a:lstStyle/>
                    <a:p>
                      <a:pPr algn="l" fontAlgn="b"/>
                      <a:endParaRPr lang="sl-SI"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12730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4213" y="981075"/>
            <a:ext cx="7772400" cy="792163"/>
          </a:xfrm>
        </p:spPr>
        <p:txBody>
          <a:bodyPr/>
          <a:lstStyle/>
          <a:p>
            <a:pPr eaLnBrk="1" hangingPunct="1">
              <a:defRPr/>
            </a:pPr>
            <a:endParaRPr lang="sl-SI" sz="2000" dirty="0" smtClean="0"/>
          </a:p>
        </p:txBody>
      </p:sp>
      <p:sp>
        <p:nvSpPr>
          <p:cNvPr id="22531" name="Rectangle 3"/>
          <p:cNvSpPr>
            <a:spLocks noGrp="1" noChangeArrowheads="1"/>
          </p:cNvSpPr>
          <p:nvPr>
            <p:ph type="subTitle" idx="1"/>
          </p:nvPr>
        </p:nvSpPr>
        <p:spPr>
          <a:xfrm>
            <a:off x="1258888" y="981075"/>
            <a:ext cx="6400800" cy="5256237"/>
          </a:xfrm>
        </p:spPr>
        <p:txBody>
          <a:bodyPr>
            <a:normAutofit/>
          </a:bodyPr>
          <a:lstStyle/>
          <a:p>
            <a:pPr eaLnBrk="1" hangingPunct="1">
              <a:lnSpc>
                <a:spcPct val="80000"/>
              </a:lnSpc>
              <a:defRPr/>
            </a:pPr>
            <a:r>
              <a:rPr lang="sl-SI" sz="2400" b="1" dirty="0" smtClean="0"/>
              <a:t> </a:t>
            </a:r>
          </a:p>
          <a:p>
            <a:pPr algn="ctr" eaLnBrk="1" hangingPunct="1">
              <a:lnSpc>
                <a:spcPct val="80000"/>
              </a:lnSpc>
              <a:defRPr/>
            </a:pPr>
            <a:r>
              <a:rPr lang="sl-SI" sz="4400" b="1" dirty="0" smtClean="0"/>
              <a:t>KARIERNA ORIENTACIJA</a:t>
            </a:r>
          </a:p>
          <a:p>
            <a:pPr algn="ctr" eaLnBrk="1" hangingPunct="1">
              <a:lnSpc>
                <a:spcPct val="80000"/>
              </a:lnSpc>
              <a:defRPr/>
            </a:pPr>
            <a:r>
              <a:rPr lang="sl-SI" sz="2000" b="1" i="1" u="sng" dirty="0" smtClean="0"/>
              <a:t>V 8. in 9. razredu na OŠ Šenčur</a:t>
            </a:r>
          </a:p>
          <a:p>
            <a:pPr algn="ctr" eaLnBrk="1" hangingPunct="1">
              <a:lnSpc>
                <a:spcPct val="80000"/>
              </a:lnSpc>
              <a:defRPr/>
            </a:pPr>
            <a:endParaRPr lang="sl-SI" sz="2000" b="1" i="1" u="sng" dirty="0"/>
          </a:p>
          <a:p>
            <a:pPr algn="ctr" eaLnBrk="1" hangingPunct="1">
              <a:lnSpc>
                <a:spcPct val="80000"/>
              </a:lnSpc>
              <a:defRPr/>
            </a:pPr>
            <a:r>
              <a:rPr lang="sl-SI" sz="2000" b="1" i="1" u="sng" dirty="0" smtClean="0"/>
              <a:t>SREČANJE S STARŠI OSMOŠOLCEV</a:t>
            </a:r>
          </a:p>
          <a:p>
            <a:pPr algn="ctr">
              <a:lnSpc>
                <a:spcPct val="80000"/>
              </a:lnSpc>
              <a:defRPr/>
            </a:pPr>
            <a:endParaRPr lang="sl-SI" sz="2000" b="1" dirty="0"/>
          </a:p>
          <a:p>
            <a:pPr algn="ctr">
              <a:lnSpc>
                <a:spcPct val="80000"/>
              </a:lnSpc>
              <a:defRPr/>
            </a:pPr>
            <a:r>
              <a:rPr lang="sl-SI" sz="2000" b="1" dirty="0" smtClean="0"/>
              <a:t>21.3.2019</a:t>
            </a:r>
          </a:p>
          <a:p>
            <a:pPr eaLnBrk="1" hangingPunct="1">
              <a:lnSpc>
                <a:spcPct val="80000"/>
              </a:lnSpc>
              <a:defRPr/>
            </a:pPr>
            <a:endParaRPr lang="sl-SI" sz="2000" b="1" dirty="0" smtClean="0"/>
          </a:p>
          <a:p>
            <a:pPr algn="ctr" eaLnBrk="1" hangingPunct="1">
              <a:lnSpc>
                <a:spcPct val="80000"/>
              </a:lnSpc>
              <a:defRPr/>
            </a:pPr>
            <a:r>
              <a:rPr lang="sl-SI" sz="2000" b="1" dirty="0" smtClean="0"/>
              <a:t>Mateja Potočnik Poljanšek, psihologinja</a:t>
            </a:r>
          </a:p>
          <a:p>
            <a:pPr eaLnBrk="1" hangingPunct="1">
              <a:lnSpc>
                <a:spcPct val="80000"/>
              </a:lnSpc>
              <a:defRPr/>
            </a:pPr>
            <a:endParaRPr lang="sl-SI" sz="2000" b="1" dirty="0" smtClean="0"/>
          </a:p>
          <a:p>
            <a:pPr eaLnBrk="1" hangingPunct="1">
              <a:lnSpc>
                <a:spcPct val="80000"/>
              </a:lnSpc>
              <a:defRPr/>
            </a:pPr>
            <a:endParaRPr lang="sl-SI" sz="2000" b="1" dirty="0" smtClean="0"/>
          </a:p>
          <a:p>
            <a:pPr eaLnBrk="1" hangingPunct="1">
              <a:lnSpc>
                <a:spcPct val="80000"/>
              </a:lnSpc>
              <a:defRPr/>
            </a:pPr>
            <a:endParaRPr lang="sl-SI" sz="1400" b="1" dirty="0" smtClean="0"/>
          </a:p>
          <a:p>
            <a:pPr eaLnBrk="1" hangingPunct="1">
              <a:lnSpc>
                <a:spcPct val="80000"/>
              </a:lnSpc>
              <a:defRPr/>
            </a:pPr>
            <a:endParaRPr lang="sl-SI" sz="1400" b="1" dirty="0" smtClean="0"/>
          </a:p>
          <a:p>
            <a:pPr eaLnBrk="1" hangingPunct="1">
              <a:lnSpc>
                <a:spcPct val="80000"/>
              </a:lnSpc>
              <a:defRPr/>
            </a:pPr>
            <a:endParaRPr lang="sl-SI" sz="2000" b="1" dirty="0" smtClean="0"/>
          </a:p>
          <a:p>
            <a:pPr eaLnBrk="1" hangingPunct="1">
              <a:lnSpc>
                <a:spcPct val="80000"/>
              </a:lnSpc>
              <a:defRPr/>
            </a:pPr>
            <a:endParaRPr lang="sl-SI" sz="2000" b="1" dirty="0" smtClean="0"/>
          </a:p>
          <a:p>
            <a:pPr eaLnBrk="1" hangingPunct="1">
              <a:lnSpc>
                <a:spcPct val="80000"/>
              </a:lnSpc>
              <a:defRPr/>
            </a:pPr>
            <a:endParaRPr lang="sl-SI" sz="2000" b="1" dirty="0" smtClean="0"/>
          </a:p>
          <a:p>
            <a:pPr eaLnBrk="1" hangingPunct="1">
              <a:lnSpc>
                <a:spcPct val="80000"/>
              </a:lnSpc>
              <a:defRPr/>
            </a:pPr>
            <a:endParaRPr lang="sl-SI" sz="2000" b="1" dirty="0" smtClean="0"/>
          </a:p>
          <a:p>
            <a:pPr eaLnBrk="1" hangingPunct="1">
              <a:lnSpc>
                <a:spcPct val="80000"/>
              </a:lnSpc>
              <a:defRPr/>
            </a:pPr>
            <a:endParaRPr lang="sl-SI" sz="2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sl-SI" sz="4000" b="1" smtClean="0"/>
              <a:t>NACIONALNO PREVERJANJE ZNANJA (NPZ)</a:t>
            </a:r>
          </a:p>
        </p:txBody>
      </p:sp>
      <p:sp>
        <p:nvSpPr>
          <p:cNvPr id="35843" name="Rectangle 3"/>
          <p:cNvSpPr>
            <a:spLocks noGrp="1" noChangeArrowheads="1"/>
          </p:cNvSpPr>
          <p:nvPr>
            <p:ph idx="1"/>
          </p:nvPr>
        </p:nvSpPr>
        <p:spPr>
          <a:xfrm>
            <a:off x="609599" y="1628800"/>
            <a:ext cx="6347714" cy="4412563"/>
          </a:xfrm>
        </p:spPr>
        <p:txBody>
          <a:bodyPr/>
          <a:lstStyle/>
          <a:p>
            <a:pPr lvl="1" eaLnBrk="1" hangingPunct="1">
              <a:defRPr/>
            </a:pPr>
            <a:endParaRPr lang="sl-SI" dirty="0" smtClean="0"/>
          </a:p>
          <a:p>
            <a:pPr lvl="1">
              <a:defRPr/>
            </a:pPr>
            <a:r>
              <a:rPr lang="sl-SI" sz="2000" dirty="0" smtClean="0"/>
              <a:t>Slovenščina: 7</a:t>
            </a:r>
            <a:r>
              <a:rPr lang="sl-SI" sz="2000" b="1" dirty="0" smtClean="0"/>
              <a:t>. maj 2019</a:t>
            </a:r>
            <a:endParaRPr lang="sl-SI" sz="2000" dirty="0" smtClean="0"/>
          </a:p>
          <a:p>
            <a:pPr lvl="1">
              <a:defRPr/>
            </a:pPr>
            <a:r>
              <a:rPr lang="sl-SI" sz="2000" dirty="0"/>
              <a:t>Matematika: </a:t>
            </a:r>
            <a:r>
              <a:rPr lang="sl-SI" sz="2000" b="1" dirty="0"/>
              <a:t>9</a:t>
            </a:r>
            <a:r>
              <a:rPr lang="sl-SI" sz="2000" b="1" dirty="0" smtClean="0"/>
              <a:t>. maj 2019</a:t>
            </a:r>
            <a:endParaRPr lang="sl-SI" sz="2000" dirty="0" smtClean="0"/>
          </a:p>
          <a:p>
            <a:pPr lvl="1" eaLnBrk="1" hangingPunct="1">
              <a:defRPr/>
            </a:pPr>
            <a:r>
              <a:rPr lang="sl-SI" sz="2000" dirty="0" smtClean="0"/>
              <a:t>Tretji predmet – Angleščina: </a:t>
            </a:r>
            <a:r>
              <a:rPr lang="sl-SI" sz="2000" b="1" dirty="0" smtClean="0"/>
              <a:t>13. maj 2019</a:t>
            </a:r>
          </a:p>
          <a:p>
            <a:pPr lvl="1" eaLnBrk="1" hangingPunct="1">
              <a:buFontTx/>
              <a:buNone/>
              <a:defRPr/>
            </a:pPr>
            <a:r>
              <a:rPr lang="sl-SI" sz="2000" b="1" dirty="0" smtClean="0"/>
              <a:t>                       POMEN NPZ-ja!</a:t>
            </a:r>
          </a:p>
          <a:p>
            <a:pPr lvl="1" eaLnBrk="1" hangingPunct="1">
              <a:buFontTx/>
              <a:buNone/>
              <a:defRPr/>
            </a:pPr>
            <a:endParaRPr lang="sl-SI" sz="2000" b="1" dirty="0" smtClean="0"/>
          </a:p>
          <a:p>
            <a:pPr lvl="1" algn="ctr" eaLnBrk="1" hangingPunct="1">
              <a:buFontTx/>
              <a:buNone/>
              <a:defRPr/>
            </a:pPr>
            <a:r>
              <a:rPr lang="sl-SI" sz="2800" b="1" dirty="0" smtClean="0"/>
              <a:t>OMEJITEV VPISA </a:t>
            </a:r>
          </a:p>
          <a:p>
            <a:pPr lvl="1" eaLnBrk="1" hangingPunct="1">
              <a:buFontTx/>
              <a:buChar char="-"/>
              <a:defRPr/>
            </a:pPr>
            <a:r>
              <a:rPr lang="sl-SI" sz="2000" b="1" dirty="0" smtClean="0"/>
              <a:t>1. KROG – prvih 90 % od prostih mest (90 % od 56 je 50)</a:t>
            </a:r>
          </a:p>
          <a:p>
            <a:pPr lvl="1" eaLnBrk="1" hangingPunct="1">
              <a:buFontTx/>
              <a:buChar char="-"/>
              <a:defRPr/>
            </a:pPr>
            <a:r>
              <a:rPr lang="sl-SI" sz="2000" b="1" dirty="0" smtClean="0"/>
              <a:t>2. KROG – še 10 % (še 6 mest)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09600"/>
            <a:ext cx="6347713" cy="875184"/>
          </a:xfrm>
        </p:spPr>
        <p:txBody>
          <a:bodyPr/>
          <a:lstStyle/>
          <a:p>
            <a:pPr algn="ctr"/>
            <a:r>
              <a:rPr lang="sl-SI" dirty="0" smtClean="0"/>
              <a:t>Zakonske novosti</a:t>
            </a:r>
            <a:endParaRPr lang="sl-SI" dirty="0"/>
          </a:p>
        </p:txBody>
      </p:sp>
      <p:sp>
        <p:nvSpPr>
          <p:cNvPr id="3" name="Označba mesta vsebine 2"/>
          <p:cNvSpPr>
            <a:spLocks noGrp="1"/>
          </p:cNvSpPr>
          <p:nvPr>
            <p:ph idx="1"/>
          </p:nvPr>
        </p:nvSpPr>
        <p:spPr>
          <a:xfrm>
            <a:off x="609598" y="1268760"/>
            <a:ext cx="6914729" cy="4772603"/>
          </a:xfrm>
        </p:spPr>
        <p:txBody>
          <a:bodyPr>
            <a:normAutofit/>
          </a:bodyPr>
          <a:lstStyle/>
          <a:p>
            <a:pPr marL="457200" indent="-457200">
              <a:spcBef>
                <a:spcPts val="0"/>
              </a:spcBef>
              <a:buFont typeface="Arial" panose="020B0604020202020204" pitchFamily="34" charset="0"/>
              <a:buChar char="•"/>
            </a:pPr>
            <a:r>
              <a:rPr lang="sl-SI" b="1" dirty="0"/>
              <a:t>Vpis kandidatov z odločbo o usmeritvi </a:t>
            </a:r>
            <a:r>
              <a:rPr lang="sl-SI" dirty="0"/>
              <a:t>(v primeru omejitve vpisa še vedno izvzeti, vendar morajo dosegati 90% točk spodnje meje) (19. člen). </a:t>
            </a:r>
            <a:r>
              <a:rPr lang="sl-SI" i="1" dirty="0"/>
              <a:t>Če kandidat v 1. krogu izbirnega postopka ne bo sprejet, se odločba (doseganje samo 90% točk) upošteva tudi v 2. krogu izbirnega postopka za druge programe.</a:t>
            </a:r>
          </a:p>
          <a:p>
            <a:pPr marL="0" indent="0">
              <a:spcBef>
                <a:spcPts val="0"/>
              </a:spcBef>
              <a:buNone/>
            </a:pPr>
            <a:endParaRPr lang="sl-SI" dirty="0"/>
          </a:p>
          <a:p>
            <a:pPr marL="457200" indent="-457200">
              <a:spcBef>
                <a:spcPts val="0"/>
              </a:spcBef>
              <a:buFont typeface="Arial" panose="020B0604020202020204" pitchFamily="34" charset="0"/>
              <a:buChar char="•"/>
            </a:pPr>
            <a:r>
              <a:rPr lang="sl-SI" b="1" dirty="0"/>
              <a:t>Potrdilo o uspešno opravljenem preizkusu znanja in nadarjenosti</a:t>
            </a:r>
            <a:r>
              <a:rPr lang="sl-SI" dirty="0"/>
              <a:t> velja samo na šoli, ki je potrdilo izdala (14. člen).</a:t>
            </a:r>
          </a:p>
          <a:p>
            <a:pPr marL="0" indent="0">
              <a:spcBef>
                <a:spcPts val="0"/>
              </a:spcBef>
              <a:buNone/>
            </a:pPr>
            <a:endParaRPr lang="sl-SI" dirty="0"/>
          </a:p>
          <a:p>
            <a:pPr marL="457200" indent="-457200">
              <a:spcBef>
                <a:spcPts val="0"/>
              </a:spcBef>
              <a:buFont typeface="Arial" panose="020B0604020202020204" pitchFamily="34" charset="0"/>
              <a:buChar char="•"/>
            </a:pPr>
            <a:r>
              <a:rPr lang="sl-SI" b="1" dirty="0"/>
              <a:t>Devetošolci s popravnimi izpiti</a:t>
            </a:r>
            <a:r>
              <a:rPr lang="sl-SI" dirty="0"/>
              <a:t> (17. člen) </a:t>
            </a:r>
            <a:r>
              <a:rPr lang="sl-SI" i="1" dirty="0"/>
              <a:t>„V drugem krogu se na preostalih 10% vpisnih mest izbere kandidate izmed vseh še prijavljenih kandidatov, ki niso bili uspešni v prvem krogu“.</a:t>
            </a:r>
            <a:endParaRPr lang="sl-SI" b="1" i="1" dirty="0"/>
          </a:p>
          <a:p>
            <a:endParaRPr lang="sl-SI" dirty="0"/>
          </a:p>
        </p:txBody>
      </p:sp>
    </p:spTree>
    <p:extLst>
      <p:ext uri="{BB962C8B-B14F-4D97-AF65-F5344CB8AC3E}">
        <p14:creationId xmlns:p14="http://schemas.microsoft.com/office/powerpoint/2010/main" val="252901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5576" y="548680"/>
            <a:ext cx="6347713" cy="1320800"/>
          </a:xfrm>
        </p:spPr>
        <p:txBody>
          <a:bodyPr/>
          <a:lstStyle/>
          <a:p>
            <a:r>
              <a:rPr lang="sl-SI" dirty="0" smtClean="0"/>
              <a:t>Vmesni predah…</a:t>
            </a:r>
            <a:endParaRPr lang="sl-SI" dirty="0"/>
          </a:p>
        </p:txBody>
      </p:sp>
      <p:sp>
        <p:nvSpPr>
          <p:cNvPr id="3" name="Označba mesta vsebine 2"/>
          <p:cNvSpPr>
            <a:spLocks noGrp="1"/>
          </p:cNvSpPr>
          <p:nvPr>
            <p:ph idx="1"/>
          </p:nvPr>
        </p:nvSpPr>
        <p:spPr>
          <a:xfrm>
            <a:off x="609598" y="2160590"/>
            <a:ext cx="7418785" cy="3716682"/>
          </a:xfrm>
        </p:spPr>
        <p:txBody>
          <a:bodyPr>
            <a:normAutofit/>
          </a:bodyPr>
          <a:lstStyle/>
          <a:p>
            <a:pPr algn="ctr">
              <a:buNone/>
            </a:pPr>
            <a:r>
              <a:rPr lang="sl-SI" sz="6600" b="1" dirty="0">
                <a:latin typeface="Monotype Corsiva" pitchFamily="66" charset="0"/>
              </a:rPr>
              <a:t>Ne učimo se za šolo, </a:t>
            </a:r>
          </a:p>
          <a:p>
            <a:pPr algn="ctr">
              <a:buNone/>
            </a:pPr>
            <a:r>
              <a:rPr lang="sl-SI" sz="6600" b="1" dirty="0">
                <a:latin typeface="Monotype Corsiva" pitchFamily="66" charset="0"/>
              </a:rPr>
              <a:t>marveč za življenje.</a:t>
            </a:r>
          </a:p>
          <a:p>
            <a:pPr algn="r">
              <a:buNone/>
            </a:pPr>
            <a:r>
              <a:rPr lang="sl-SI" i="1" dirty="0"/>
              <a:t>Seneka</a:t>
            </a:r>
          </a:p>
          <a:p>
            <a:r>
              <a:rPr lang="sl-SI" dirty="0">
                <a:hlinkClick r:id="rId2"/>
              </a:rPr>
              <a:t>https://</a:t>
            </a:r>
            <a:r>
              <a:rPr lang="sl-SI" dirty="0" smtClean="0">
                <a:hlinkClick r:id="rId2"/>
              </a:rPr>
              <a:t>www.youtube.com/watch?v=qBuso2selQg</a:t>
            </a:r>
            <a:endParaRPr lang="sl-SI" dirty="0" smtClean="0"/>
          </a:p>
          <a:p>
            <a:pPr marL="0" indent="0">
              <a:buNone/>
            </a:pPr>
            <a:endParaRPr lang="sl-SI" dirty="0" smtClean="0"/>
          </a:p>
          <a:p>
            <a:endParaRPr lang="sl-SI" dirty="0"/>
          </a:p>
          <a:p>
            <a:endParaRPr lang="sl-SI" dirty="0"/>
          </a:p>
        </p:txBody>
      </p:sp>
    </p:spTree>
    <p:extLst>
      <p:ext uri="{BB962C8B-B14F-4D97-AF65-F5344CB8AC3E}">
        <p14:creationId xmlns:p14="http://schemas.microsoft.com/office/powerpoint/2010/main" val="3739327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sl-SI" b="1" dirty="0" smtClean="0"/>
              <a:t>NADALJEVANJE ŠTUDIJA</a:t>
            </a:r>
          </a:p>
        </p:txBody>
      </p:sp>
      <p:sp>
        <p:nvSpPr>
          <p:cNvPr id="36867" name="Rectangle 3"/>
          <p:cNvSpPr>
            <a:spLocks noGrp="1" noChangeArrowheads="1"/>
          </p:cNvSpPr>
          <p:nvPr>
            <p:ph idx="1"/>
          </p:nvPr>
        </p:nvSpPr>
        <p:spPr/>
        <p:txBody>
          <a:bodyPr>
            <a:normAutofit/>
          </a:bodyPr>
          <a:lstStyle/>
          <a:p>
            <a:pPr eaLnBrk="1" hangingPunct="1"/>
            <a:r>
              <a:rPr lang="sl-SI" dirty="0" smtClean="0"/>
              <a:t>po uspešno opravljeni maturi na univerzitetnih programih</a:t>
            </a:r>
          </a:p>
          <a:p>
            <a:pPr eaLnBrk="1" hangingPunct="1"/>
            <a:r>
              <a:rPr lang="sl-SI" dirty="0" smtClean="0"/>
              <a:t>po uspešno opravljeni poklicni maturi na višješolskih in  visokošolskih programih,</a:t>
            </a:r>
          </a:p>
          <a:p>
            <a:pPr eaLnBrk="1" hangingPunct="1">
              <a:buNone/>
            </a:pPr>
            <a:r>
              <a:rPr lang="sl-SI" dirty="0" smtClean="0"/>
              <a:t>     ter pod določenimi pogoji (5. maturitetni predmet) tudi na univerzitetnih programih</a:t>
            </a:r>
          </a:p>
          <a:p>
            <a:pPr eaLnBrk="1" hangingPunct="1">
              <a:buNone/>
            </a:pPr>
            <a:endParaRPr lang="sl-SI" dirty="0"/>
          </a:p>
          <a:p>
            <a:pPr eaLnBrk="1" hangingPunct="1">
              <a:buNone/>
            </a:pPr>
            <a:r>
              <a:rPr lang="sl-SI" dirty="0" smtClean="0"/>
              <a:t>V veliko pomoč spletna stran:</a:t>
            </a:r>
          </a:p>
          <a:p>
            <a:pPr>
              <a:buNone/>
            </a:pPr>
            <a:r>
              <a:rPr lang="sl-SI" b="1" dirty="0">
                <a:solidFill>
                  <a:srgbClr val="002060"/>
                </a:solidFill>
                <a:hlinkClick r:id="rId2"/>
              </a:rPr>
              <a:t>http://</a:t>
            </a:r>
            <a:r>
              <a:rPr lang="sl-SI" b="1" dirty="0" smtClean="0">
                <a:solidFill>
                  <a:srgbClr val="002060"/>
                </a:solidFill>
                <a:hlinkClick r:id="rId2"/>
              </a:rPr>
              <a:t>www.dijaski.net/studij/omejitve-vpisa.html</a:t>
            </a:r>
            <a:endParaRPr lang="sl-SI" b="1" dirty="0" smtClean="0">
              <a:solidFill>
                <a:srgbClr val="002060"/>
              </a:solidFill>
            </a:endParaRPr>
          </a:p>
          <a:p>
            <a:pPr>
              <a:buNone/>
            </a:pPr>
            <a:endParaRPr lang="sl-SI" b="1" dirty="0" smtClean="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28625"/>
            <a:ext cx="8229600" cy="785813"/>
          </a:xfrm>
        </p:spPr>
        <p:txBody>
          <a:bodyPr>
            <a:normAutofit fontScale="90000"/>
          </a:bodyPr>
          <a:lstStyle/>
          <a:p>
            <a:pPr eaLnBrk="1" hangingPunct="1">
              <a:defRPr/>
            </a:pPr>
            <a:r>
              <a:rPr lang="sl-SI" sz="3200" b="1" dirty="0" smtClean="0"/>
              <a:t>SPLETNE STRANI, KI SO UČENCEM LAHKO V POMOČ PRI ODLOČITVI:</a:t>
            </a:r>
          </a:p>
        </p:txBody>
      </p:sp>
      <p:sp>
        <p:nvSpPr>
          <p:cNvPr id="18435" name="Rectangle 3"/>
          <p:cNvSpPr>
            <a:spLocks noGrp="1" noChangeArrowheads="1"/>
          </p:cNvSpPr>
          <p:nvPr>
            <p:ph idx="1"/>
          </p:nvPr>
        </p:nvSpPr>
        <p:spPr>
          <a:xfrm>
            <a:off x="428625" y="1571625"/>
            <a:ext cx="8229600" cy="4495800"/>
          </a:xfrm>
        </p:spPr>
        <p:txBody>
          <a:bodyPr>
            <a:normAutofit/>
          </a:bodyPr>
          <a:lstStyle/>
          <a:p>
            <a:pPr eaLnBrk="1" hangingPunct="1">
              <a:defRPr/>
            </a:pPr>
            <a:r>
              <a:rPr lang="sl-SI" sz="2400" b="1" dirty="0" smtClean="0"/>
              <a:t>Poklicni kažipot: srednje šole, srednješolski izobraževalni programi, opisi poklicev</a:t>
            </a:r>
            <a:endParaRPr lang="sl-SI" sz="2400" dirty="0" smtClean="0"/>
          </a:p>
          <a:p>
            <a:pPr eaLnBrk="1" hangingPunct="1">
              <a:buFont typeface="Wingdings" pitchFamily="2" charset="2"/>
              <a:buNone/>
              <a:defRPr/>
            </a:pPr>
            <a:r>
              <a:rPr lang="sl-SI" sz="2400" dirty="0" smtClean="0"/>
              <a:t>     </a:t>
            </a:r>
            <a:r>
              <a:rPr lang="sl-SI" sz="2400" u="sng" dirty="0" err="1" smtClean="0">
                <a:hlinkClick r:id="rId2"/>
              </a:rPr>
              <a:t>www.mojaizbira.si</a:t>
            </a:r>
            <a:endParaRPr lang="sl-SI" sz="2400" u="sng" dirty="0" smtClean="0"/>
          </a:p>
          <a:p>
            <a:pPr eaLnBrk="1" hangingPunct="1">
              <a:buFont typeface="Wingdings" pitchFamily="2" charset="2"/>
              <a:buNone/>
              <a:defRPr/>
            </a:pPr>
            <a:endParaRPr lang="sl-SI" sz="2400" b="1" u="sng" dirty="0" smtClean="0"/>
          </a:p>
          <a:p>
            <a:pPr eaLnBrk="1" hangingPunct="1">
              <a:defRPr/>
            </a:pPr>
            <a:r>
              <a:rPr lang="sl-SI" sz="2400" b="1" dirty="0" smtClean="0"/>
              <a:t>Vpis v srednje šole, obrazci ob vpisu, podatki o omejitvi vpisa, izračun točk (Ministrstvo za izobraževanje, znanost in šport)  </a:t>
            </a:r>
            <a:r>
              <a:rPr lang="sl-SI" sz="2400" u="sng" dirty="0" smtClean="0"/>
              <a:t>http://www.mizs.gov.si/si/delovna_podrocja/direktorat_za_srednje_in_visje_solstvo_ter_izobrazevanje_odraslih/srednjesolsko_izobrazevanje/vpis_v_srednje_sole/#c17906</a:t>
            </a:r>
            <a:endParaRPr lang="sl-SI"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defRPr/>
            </a:pPr>
            <a:r>
              <a:rPr lang="sl-SI" sz="3200" b="1" dirty="0" smtClean="0"/>
              <a:t>SPLETNE STRANI, KI SO UČENCEM LAHKO V POMOČ PRI ODLOČITVI:</a:t>
            </a:r>
          </a:p>
        </p:txBody>
      </p:sp>
      <p:sp>
        <p:nvSpPr>
          <p:cNvPr id="19459" name="Rectangle 3"/>
          <p:cNvSpPr>
            <a:spLocks noGrp="1" noChangeArrowheads="1"/>
          </p:cNvSpPr>
          <p:nvPr>
            <p:ph idx="1"/>
          </p:nvPr>
        </p:nvSpPr>
        <p:spPr>
          <a:xfrm>
            <a:off x="457200" y="2143125"/>
            <a:ext cx="8229600" cy="3952875"/>
          </a:xfrm>
        </p:spPr>
        <p:txBody>
          <a:bodyPr>
            <a:normAutofit/>
          </a:bodyPr>
          <a:lstStyle/>
          <a:p>
            <a:pPr eaLnBrk="1" hangingPunct="1">
              <a:defRPr/>
            </a:pPr>
            <a:r>
              <a:rPr lang="sl-SI" sz="2800" b="1" dirty="0" smtClean="0"/>
              <a:t>Kako do štipendije?</a:t>
            </a:r>
          </a:p>
          <a:p>
            <a:pPr eaLnBrk="1" hangingPunct="1">
              <a:buFont typeface="Wingdings" pitchFamily="2" charset="2"/>
              <a:buNone/>
              <a:defRPr/>
            </a:pPr>
            <a:r>
              <a:rPr lang="sl-SI" sz="2800" b="1" dirty="0" smtClean="0"/>
              <a:t>  Javni štipendijski, razvojni, invalidski in preživninski sklad Republike Slovenije</a:t>
            </a:r>
          </a:p>
          <a:p>
            <a:pPr>
              <a:buNone/>
              <a:defRPr/>
            </a:pPr>
            <a:r>
              <a:rPr lang="sl-SI" sz="2800" dirty="0"/>
              <a:t>http</a:t>
            </a:r>
            <a:r>
              <a:rPr lang="sl-SI" sz="2800" dirty="0" smtClean="0"/>
              <a:t>://www.jpi-sklad.si</a:t>
            </a:r>
            <a:r>
              <a:rPr lang="sl-SI" sz="2800" dirty="0"/>
              <a:t>/</a:t>
            </a:r>
            <a:endParaRPr lang="sl-SI" sz="2800" dirty="0" smtClean="0"/>
          </a:p>
          <a:p>
            <a:pPr>
              <a:buNone/>
              <a:defRPr/>
            </a:pPr>
            <a:endParaRPr lang="sl-SI" sz="2800" dirty="0" smtClean="0"/>
          </a:p>
          <a:p>
            <a:pPr eaLnBrk="1" hangingPunct="1">
              <a:buFont typeface="Wingdings" pitchFamily="2" charset="2"/>
              <a:buNone/>
              <a:defRPr/>
            </a:pPr>
            <a:r>
              <a:rPr lang="sl-SI" sz="2800" dirty="0" smtClean="0"/>
              <a:t>Delovna mesta in trg dela:</a:t>
            </a:r>
          </a:p>
          <a:p>
            <a:pPr eaLnBrk="1" hangingPunct="1">
              <a:buFont typeface="Wingdings" pitchFamily="2" charset="2"/>
              <a:buNone/>
              <a:defRPr/>
            </a:pPr>
            <a:r>
              <a:rPr lang="sl-SI" sz="2800" dirty="0" smtClean="0">
                <a:hlinkClick r:id="rId2"/>
              </a:rPr>
              <a:t>http://www.mddsz.gov.si/si/delovna_podrocja/trg_dela_in_zaposlovanje/stipendije</a:t>
            </a:r>
            <a:r>
              <a:rPr lang="sl-SI" dirty="0" smtClean="0">
                <a:hlinkClick r:id="rId2"/>
              </a:rPr>
              <a:t>/</a:t>
            </a:r>
            <a:endParaRPr lang="sl-SI" dirty="0" smtClean="0"/>
          </a:p>
          <a:p>
            <a:pPr eaLnBrk="1" hangingPunct="1">
              <a:buFont typeface="Wingdings" pitchFamily="2" charset="2"/>
              <a:buNone/>
              <a:defRPr/>
            </a:pPr>
            <a:endParaRPr lang="sl-SI"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1500" y="428625"/>
            <a:ext cx="8229600" cy="1143000"/>
          </a:xfrm>
        </p:spPr>
        <p:txBody>
          <a:bodyPr/>
          <a:lstStyle/>
          <a:p>
            <a:pPr eaLnBrk="1" hangingPunct="1">
              <a:defRPr/>
            </a:pPr>
            <a:r>
              <a:rPr lang="sl-SI" sz="3200" b="1" dirty="0" smtClean="0"/>
              <a:t>SPLETNE STRANI, KI SO UČENCEM LAHKO V POMOČ PRI ODLOČITVI:</a:t>
            </a:r>
          </a:p>
        </p:txBody>
      </p:sp>
      <p:sp>
        <p:nvSpPr>
          <p:cNvPr id="20483" name="Rectangle 3"/>
          <p:cNvSpPr>
            <a:spLocks noGrp="1" noChangeArrowheads="1"/>
          </p:cNvSpPr>
          <p:nvPr>
            <p:ph idx="1"/>
          </p:nvPr>
        </p:nvSpPr>
        <p:spPr>
          <a:xfrm>
            <a:off x="457200" y="1772817"/>
            <a:ext cx="8229600" cy="4323184"/>
          </a:xfrm>
        </p:spPr>
        <p:txBody>
          <a:bodyPr/>
          <a:lstStyle/>
          <a:p>
            <a:pPr eaLnBrk="1" hangingPunct="1">
              <a:defRPr/>
            </a:pPr>
            <a:r>
              <a:rPr lang="sl-SI" sz="2400" b="1" dirty="0" smtClean="0"/>
              <a:t>Vprašalniki, informacije o iskanosti poklica na trgu dela</a:t>
            </a:r>
            <a:endParaRPr lang="sl-SI" sz="2400" dirty="0" smtClean="0"/>
          </a:p>
          <a:p>
            <a:pPr eaLnBrk="1" hangingPunct="1">
              <a:buFont typeface="Wingdings" pitchFamily="2" charset="2"/>
              <a:buNone/>
              <a:defRPr/>
            </a:pPr>
            <a:r>
              <a:rPr lang="sl-SI" sz="2400" dirty="0" smtClean="0"/>
              <a:t>   </a:t>
            </a:r>
            <a:r>
              <a:rPr lang="sl-SI" sz="2400" dirty="0" smtClean="0">
                <a:hlinkClick r:id="rId2"/>
              </a:rPr>
              <a:t>http://apl.ess.gov.si/eSvetovanje/</a:t>
            </a:r>
            <a:endParaRPr lang="sl-SI" sz="2400" dirty="0" smtClean="0"/>
          </a:p>
          <a:p>
            <a:pPr eaLnBrk="1" hangingPunct="1">
              <a:buFont typeface="Wingdings" pitchFamily="2" charset="2"/>
              <a:buNone/>
              <a:defRPr/>
            </a:pPr>
            <a:endParaRPr lang="sl-SI" sz="2400" dirty="0" smtClean="0"/>
          </a:p>
          <a:p>
            <a:pPr>
              <a:buFont typeface="Wingdings" panose="05000000000000000000" pitchFamily="2" charset="2"/>
              <a:buChar char="Ø"/>
              <a:defRPr/>
            </a:pPr>
            <a:r>
              <a:rPr lang="sl-SI" sz="2400" dirty="0" smtClean="0"/>
              <a:t>Dijaški.net:  </a:t>
            </a:r>
            <a:r>
              <a:rPr lang="sl-SI" sz="2400" dirty="0">
                <a:hlinkClick r:id="rId3"/>
              </a:rPr>
              <a:t>http://www.dijaski.net</a:t>
            </a:r>
            <a:r>
              <a:rPr lang="sl-SI" sz="2400" dirty="0" smtClean="0">
                <a:hlinkClick r:id="rId3"/>
              </a:rPr>
              <a:t>/</a:t>
            </a:r>
            <a:endParaRPr lang="sl-SI" sz="2400" dirty="0" smtClean="0"/>
          </a:p>
          <a:p>
            <a:pPr>
              <a:buFont typeface="Wingdings" panose="05000000000000000000" pitchFamily="2" charset="2"/>
              <a:buChar char="Ø"/>
              <a:defRPr/>
            </a:pPr>
            <a:endParaRPr lang="sl-SI" dirty="0" smtClean="0"/>
          </a:p>
          <a:p>
            <a:pPr>
              <a:buFont typeface="Wingdings" panose="05000000000000000000" pitchFamily="2" charset="2"/>
              <a:buChar char="Ø"/>
              <a:defRPr/>
            </a:pPr>
            <a:endParaRPr lang="sl-SI" dirty="0" smtClean="0"/>
          </a:p>
          <a:p>
            <a:pPr>
              <a:buFont typeface="Wingdings" panose="05000000000000000000" pitchFamily="2" charset="2"/>
              <a:buChar char="Ø"/>
              <a:defRPr/>
            </a:pPr>
            <a:r>
              <a:rPr lang="sl-SI" sz="2800" dirty="0" smtClean="0"/>
              <a:t>MIZŠ – od te strani dalje več povezav</a:t>
            </a:r>
            <a:endParaRPr lang="sl-SI" sz="2800" dirty="0"/>
          </a:p>
          <a:p>
            <a:pPr>
              <a:buFont typeface="Wingdings" panose="05000000000000000000" pitchFamily="2" charset="2"/>
              <a:buChar char="Ø"/>
              <a:defRPr/>
            </a:pPr>
            <a:endParaRPr lang="sl-SI" dirty="0" smtClean="0"/>
          </a:p>
          <a:p>
            <a:pPr marL="0" indent="0" eaLnBrk="1" hangingPunct="1">
              <a:buNone/>
              <a:defRPr/>
            </a:pPr>
            <a:endParaRPr lang="sl-SI"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sl-SI" sz="2800" b="1" dirty="0" smtClean="0"/>
              <a:t>OMEJITVE VPISA V PRETEKLIH ŠOLSKIH LETIH </a:t>
            </a:r>
            <a:r>
              <a:rPr lang="sl-SI" sz="2800" b="1" i="1" dirty="0" smtClean="0"/>
              <a:t/>
            </a:r>
            <a:br>
              <a:rPr lang="sl-SI" sz="2800" b="1" i="1" dirty="0" smtClean="0"/>
            </a:br>
            <a:endParaRPr lang="sl-SI" sz="2800" b="1" i="1" dirty="0" smtClean="0"/>
          </a:p>
        </p:txBody>
      </p:sp>
      <p:sp>
        <p:nvSpPr>
          <p:cNvPr id="44035" name="Rectangle 3"/>
          <p:cNvSpPr>
            <a:spLocks noGrp="1" noChangeArrowheads="1"/>
          </p:cNvSpPr>
          <p:nvPr>
            <p:ph idx="1"/>
          </p:nvPr>
        </p:nvSpPr>
        <p:spPr>
          <a:xfrm>
            <a:off x="609599" y="1556792"/>
            <a:ext cx="6347714" cy="4484571"/>
          </a:xfrm>
        </p:spPr>
        <p:txBody>
          <a:bodyPr>
            <a:normAutofit fontScale="92500" lnSpcReduction="20000"/>
          </a:bodyPr>
          <a:lstStyle/>
          <a:p>
            <a:pPr>
              <a:lnSpc>
                <a:spcPct val="90000"/>
              </a:lnSpc>
              <a:buNone/>
            </a:pPr>
            <a:r>
              <a:rPr lang="sl-SI" sz="2800" dirty="0" smtClean="0"/>
              <a:t>   klik na povezavo: </a:t>
            </a:r>
            <a:r>
              <a:rPr lang="sl-SI" sz="2800" u="sng" dirty="0"/>
              <a:t>http://www.mizs.gov.si/si/delovna_podrocja/direktorat_za_srednje_in_visje_solstvo_ter_izobrazevanje_odraslih/srednjesolsko_izobrazevanje/vpis_v_srednje_sole/#c17906</a:t>
            </a:r>
            <a:endParaRPr lang="sl-SI" sz="2800" dirty="0"/>
          </a:p>
          <a:p>
            <a:pPr marL="0" indent="0">
              <a:buNone/>
            </a:pPr>
            <a:r>
              <a:rPr lang="sl-SI" sz="2800" b="1" dirty="0" smtClean="0"/>
              <a:t>Arhiv </a:t>
            </a:r>
            <a:r>
              <a:rPr lang="sl-SI" sz="2800" b="1" dirty="0"/>
              <a:t>podatkov o vpisu v srednje šolstvo</a:t>
            </a:r>
            <a:endParaRPr lang="sl-SI" sz="2800" dirty="0"/>
          </a:p>
          <a:p>
            <a:r>
              <a:rPr lang="sl-SI" sz="2800" dirty="0">
                <a:hlinkClick r:id="rId2"/>
              </a:rPr>
              <a:t>Šolsko leto </a:t>
            </a:r>
            <a:r>
              <a:rPr lang="sl-SI" sz="2800" dirty="0" smtClean="0">
                <a:hlinkClick r:id="rId2"/>
              </a:rPr>
              <a:t>2018/19</a:t>
            </a:r>
            <a:endParaRPr lang="sl-SI" sz="2800" dirty="0"/>
          </a:p>
          <a:p>
            <a:r>
              <a:rPr lang="sl-SI" sz="2800" dirty="0">
                <a:hlinkClick r:id="rId3"/>
              </a:rPr>
              <a:t>Šolsko leto </a:t>
            </a:r>
            <a:r>
              <a:rPr lang="sl-SI" sz="2800" dirty="0" smtClean="0">
                <a:hlinkClick r:id="rId3"/>
              </a:rPr>
              <a:t>2017/18</a:t>
            </a:r>
            <a:endParaRPr lang="sl-SI" sz="2800" dirty="0"/>
          </a:p>
          <a:p>
            <a:r>
              <a:rPr lang="sl-SI" sz="2800" dirty="0">
                <a:hlinkClick r:id="rId4"/>
              </a:rPr>
              <a:t>Šolsko leto </a:t>
            </a:r>
            <a:r>
              <a:rPr lang="sl-SI" sz="2800" dirty="0" smtClean="0">
                <a:hlinkClick r:id="rId4"/>
              </a:rPr>
              <a:t>2016/17</a:t>
            </a:r>
            <a:endParaRPr lang="sl-SI" sz="2800" dirty="0"/>
          </a:p>
          <a:p>
            <a:r>
              <a:rPr lang="sl-SI" sz="2800" dirty="0">
                <a:hlinkClick r:id="rId5"/>
              </a:rPr>
              <a:t>Šolsko leto </a:t>
            </a:r>
            <a:r>
              <a:rPr lang="sl-SI" sz="2800" dirty="0" smtClean="0">
                <a:hlinkClick r:id="rId5"/>
              </a:rPr>
              <a:t>2015/16</a:t>
            </a:r>
            <a:endParaRPr lang="sl-SI" sz="2800" dirty="0"/>
          </a:p>
          <a:p>
            <a:pPr marL="0" indent="0">
              <a:buNone/>
            </a:pPr>
            <a:endParaRPr lang="sl-SI" sz="2800" dirty="0"/>
          </a:p>
          <a:p>
            <a:pPr eaLnBrk="1" hangingPunct="1">
              <a:lnSpc>
                <a:spcPct val="90000"/>
              </a:lnSpc>
              <a:buFontTx/>
              <a:buNone/>
            </a:pPr>
            <a:endParaRPr lang="sl-SI" sz="28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09600"/>
            <a:ext cx="6347713" cy="1091208"/>
          </a:xfrm>
        </p:spPr>
        <p:txBody>
          <a:bodyPr>
            <a:normAutofit fontScale="90000"/>
          </a:bodyPr>
          <a:lstStyle/>
          <a:p>
            <a:pPr algn="ctr"/>
            <a:r>
              <a:rPr lang="sl-SI" b="1" dirty="0" smtClean="0"/>
              <a:t>ŠTIPENDIJE ZA DEFICITARNE POKLICE</a:t>
            </a:r>
            <a:endParaRPr lang="sl-SI" b="1" dirty="0"/>
          </a:p>
        </p:txBody>
      </p:sp>
      <p:sp>
        <p:nvSpPr>
          <p:cNvPr id="3" name="Označba mesta vsebine 2"/>
          <p:cNvSpPr>
            <a:spLocks noGrp="1"/>
          </p:cNvSpPr>
          <p:nvPr>
            <p:ph idx="1"/>
          </p:nvPr>
        </p:nvSpPr>
        <p:spPr>
          <a:xfrm>
            <a:off x="609598" y="1700808"/>
            <a:ext cx="6986737" cy="4340555"/>
          </a:xfrm>
        </p:spPr>
        <p:txBody>
          <a:bodyPr>
            <a:noAutofit/>
          </a:bodyPr>
          <a:lstStyle/>
          <a:p>
            <a:r>
              <a:rPr lang="sl-SI" sz="2400" dirty="0" smtClean="0"/>
              <a:t>Razpis že objavljen za naslednje programe:</a:t>
            </a:r>
          </a:p>
          <a:p>
            <a:pPr marL="0" indent="0">
              <a:buNone/>
            </a:pPr>
            <a:r>
              <a:rPr lang="sl-SI" sz="2400" dirty="0" smtClean="0"/>
              <a:t>Kamnosek, </a:t>
            </a:r>
            <a:r>
              <a:rPr lang="sl-SI" sz="2400" dirty="0" err="1" smtClean="0"/>
              <a:t>mehatronik</a:t>
            </a:r>
            <a:r>
              <a:rPr lang="sl-SI" sz="2400" dirty="0" smtClean="0"/>
              <a:t> operater, izdelovalec kovinskih konstrukcij inštalater strojnih inštalacij, oblikovalec kovin orodjar, elektrikar, </a:t>
            </a:r>
            <a:r>
              <a:rPr lang="sl-SI" sz="2400" dirty="0" err="1" smtClean="0"/>
              <a:t>avtokaroserist</a:t>
            </a:r>
            <a:r>
              <a:rPr lang="sl-SI" sz="2400" dirty="0" smtClean="0"/>
              <a:t>, pek, slaščičar, mesar, tapetnik, zidar, mizar, tesar, klepar – krovec, izvajalec </a:t>
            </a:r>
            <a:r>
              <a:rPr lang="sl-SI" sz="2400" dirty="0" err="1" smtClean="0"/>
              <a:t>suhomontažne</a:t>
            </a:r>
            <a:r>
              <a:rPr lang="sl-SI" sz="2400" dirty="0" smtClean="0"/>
              <a:t> gradnje, slikopleskar – črkoslikar, pečar -  polagalec keramičnih oblog, gozdar, dimnikar, steklar (21).</a:t>
            </a:r>
          </a:p>
        </p:txBody>
      </p:sp>
    </p:spTree>
    <p:extLst>
      <p:ext uri="{BB962C8B-B14F-4D97-AF65-F5344CB8AC3E}">
        <p14:creationId xmlns:p14="http://schemas.microsoft.com/office/powerpoint/2010/main" val="4011361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slov 1"/>
          <p:cNvSpPr>
            <a:spLocks noGrp="1"/>
          </p:cNvSpPr>
          <p:nvPr>
            <p:ph type="title"/>
          </p:nvPr>
        </p:nvSpPr>
        <p:spPr/>
        <p:txBody>
          <a:bodyPr>
            <a:normAutofit/>
          </a:bodyPr>
          <a:lstStyle/>
          <a:p>
            <a:r>
              <a:rPr lang="sl-SI" sz="4000" dirty="0" smtClean="0"/>
              <a:t>Letošnji Razpis</a:t>
            </a:r>
          </a:p>
        </p:txBody>
      </p:sp>
      <p:sp>
        <p:nvSpPr>
          <p:cNvPr id="3" name="Ograda vsebine 2"/>
          <p:cNvSpPr>
            <a:spLocks noGrp="1"/>
          </p:cNvSpPr>
          <p:nvPr>
            <p:ph idx="1"/>
          </p:nvPr>
        </p:nvSpPr>
        <p:spPr/>
        <p:txBody>
          <a:bodyPr>
            <a:normAutofit/>
          </a:bodyPr>
          <a:lstStyle/>
          <a:p>
            <a:pPr marL="0" indent="0">
              <a:buFontTx/>
              <a:buNone/>
              <a:defRPr/>
            </a:pPr>
            <a:r>
              <a:rPr lang="sl-SI" sz="2000" dirty="0" smtClean="0"/>
              <a:t> - za Gorenjsko regijo 191 mest več kot lani</a:t>
            </a:r>
          </a:p>
          <a:p>
            <a:pPr>
              <a:buFontTx/>
              <a:buChar char="-"/>
              <a:defRPr/>
            </a:pPr>
            <a:r>
              <a:rPr lang="sl-SI" sz="2000" dirty="0" smtClean="0"/>
              <a:t>Za Osrednjeslovensko regijo 211 mest več kot lani</a:t>
            </a:r>
          </a:p>
          <a:p>
            <a:pPr>
              <a:buFontTx/>
              <a:buChar char="-"/>
              <a:defRPr/>
            </a:pPr>
            <a:endParaRPr lang="sl-SI" sz="2000" dirty="0"/>
          </a:p>
          <a:p>
            <a:pPr>
              <a:buFontTx/>
              <a:buChar char="-"/>
              <a:defRPr/>
            </a:pPr>
            <a:r>
              <a:rPr lang="sl-SI" sz="2000" dirty="0" smtClean="0"/>
              <a:t>Delež razpisanih mest</a:t>
            </a:r>
          </a:p>
          <a:p>
            <a:pPr>
              <a:buFont typeface="Wingdings" panose="05000000000000000000" pitchFamily="2" charset="2"/>
              <a:buChar char="v"/>
              <a:defRPr/>
            </a:pPr>
            <a:r>
              <a:rPr lang="sl-SI" sz="2000" dirty="0" smtClean="0"/>
              <a:t>NPI – 3 %</a:t>
            </a:r>
          </a:p>
          <a:p>
            <a:pPr>
              <a:buFont typeface="Wingdings" panose="05000000000000000000" pitchFamily="2" charset="2"/>
              <a:buChar char="v"/>
              <a:defRPr/>
            </a:pPr>
            <a:r>
              <a:rPr lang="sl-SI" sz="2000" dirty="0" smtClean="0"/>
              <a:t>SPI – 28 %</a:t>
            </a:r>
          </a:p>
          <a:p>
            <a:pPr>
              <a:buFont typeface="Wingdings" panose="05000000000000000000" pitchFamily="2" charset="2"/>
              <a:buChar char="v"/>
              <a:defRPr/>
            </a:pPr>
            <a:r>
              <a:rPr lang="sl-SI" sz="2000" dirty="0" smtClean="0"/>
              <a:t>SSI – 39 %</a:t>
            </a:r>
          </a:p>
          <a:p>
            <a:pPr>
              <a:buFont typeface="Wingdings" panose="05000000000000000000" pitchFamily="2" charset="2"/>
              <a:buChar char="v"/>
              <a:defRPr/>
            </a:pPr>
            <a:r>
              <a:rPr lang="sl-SI" sz="2000" dirty="0" smtClean="0"/>
              <a:t>GIMNAZIJE – 30 %</a:t>
            </a:r>
            <a:endParaRPr lang="sl-SI"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82133" y="457201"/>
            <a:ext cx="7704667" cy="955575"/>
          </a:xfrm>
        </p:spPr>
        <p:txBody>
          <a:bodyPr/>
          <a:lstStyle/>
          <a:p>
            <a:pPr algn="ctr"/>
            <a:r>
              <a:rPr lang="sl-SI" dirty="0" smtClean="0"/>
              <a:t>DOSEDANJE AKTIVNOSTI</a:t>
            </a:r>
            <a:endParaRPr lang="sl-SI" dirty="0"/>
          </a:p>
        </p:txBody>
      </p:sp>
      <p:sp>
        <p:nvSpPr>
          <p:cNvPr id="3" name="Označba mesta vsebine 2"/>
          <p:cNvSpPr>
            <a:spLocks noGrp="1"/>
          </p:cNvSpPr>
          <p:nvPr>
            <p:ph idx="1"/>
          </p:nvPr>
        </p:nvSpPr>
        <p:spPr>
          <a:xfrm>
            <a:off x="609598" y="1988840"/>
            <a:ext cx="7778825" cy="4052523"/>
          </a:xfrm>
        </p:spPr>
        <p:txBody>
          <a:bodyPr/>
          <a:lstStyle/>
          <a:p>
            <a:r>
              <a:rPr lang="sl-SI" dirty="0" smtClean="0"/>
              <a:t>ANKETA O POKLICIH, KI ME ZANIMAJO – ZA NAMEN VRTILJAKA</a:t>
            </a:r>
          </a:p>
          <a:p>
            <a:r>
              <a:rPr lang="sl-SI" dirty="0" smtClean="0"/>
              <a:t>VRTILJAK SREDNJIH ŠOL; 29.11.2018</a:t>
            </a:r>
          </a:p>
          <a:p>
            <a:r>
              <a:rPr lang="sl-SI" dirty="0" smtClean="0"/>
              <a:t>INFORMATIVNA DNEVA (15. in 16.2.2019)</a:t>
            </a:r>
          </a:p>
          <a:p>
            <a:r>
              <a:rPr lang="sl-SI" dirty="0" smtClean="0"/>
              <a:t>Delavnice o karierni orientaciji (2 uri v vsakem razredu; sodelavka ZGNL – psihologinja Barbara); kaj vpliva na mojo odločitev</a:t>
            </a:r>
          </a:p>
          <a:p>
            <a:r>
              <a:rPr lang="sl-SI" dirty="0" smtClean="0"/>
              <a:t>Testiranje MFBT (marec 2019) – rezultati v oktobru</a:t>
            </a:r>
          </a:p>
          <a:p>
            <a:endParaRPr lang="sl-SI" dirty="0"/>
          </a:p>
        </p:txBody>
      </p:sp>
    </p:spTree>
    <p:extLst>
      <p:ext uri="{BB962C8B-B14F-4D97-AF65-F5344CB8AC3E}">
        <p14:creationId xmlns:p14="http://schemas.microsoft.com/office/powerpoint/2010/main" val="15856751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484632"/>
            <a:ext cx="7772400" cy="712120"/>
          </a:xfrm>
        </p:spPr>
        <p:txBody>
          <a:bodyPr/>
          <a:lstStyle/>
          <a:p>
            <a:pPr algn="ctr"/>
            <a:r>
              <a:rPr lang="sl-SI" dirty="0" smtClean="0"/>
              <a:t>POGOVOR Z OTROKOM</a:t>
            </a:r>
            <a:endParaRPr lang="sl-SI" dirty="0"/>
          </a:p>
        </p:txBody>
      </p:sp>
      <p:sp>
        <p:nvSpPr>
          <p:cNvPr id="3" name="Označba mesta vsebine 2"/>
          <p:cNvSpPr>
            <a:spLocks noGrp="1"/>
          </p:cNvSpPr>
          <p:nvPr>
            <p:ph idx="1"/>
          </p:nvPr>
        </p:nvSpPr>
        <p:spPr>
          <a:xfrm>
            <a:off x="609598" y="1340768"/>
            <a:ext cx="7058745" cy="4700595"/>
          </a:xfrm>
        </p:spPr>
        <p:txBody>
          <a:bodyPr>
            <a:normAutofit/>
          </a:bodyPr>
          <a:lstStyle/>
          <a:p>
            <a:pPr marL="0" indent="0">
              <a:buNone/>
            </a:pPr>
            <a:r>
              <a:rPr lang="sl-SI" dirty="0" smtClean="0">
                <a:solidFill>
                  <a:srgbClr val="FF0000"/>
                </a:solidFill>
              </a:rPr>
              <a:t>KAKŠNE SO TVOJE:</a:t>
            </a:r>
          </a:p>
          <a:p>
            <a:pPr>
              <a:buFont typeface="Wingdings" panose="05000000000000000000" pitchFamily="2" charset="2"/>
              <a:buChar char="v"/>
            </a:pPr>
            <a:r>
              <a:rPr lang="sl-SI" b="1" dirty="0" smtClean="0">
                <a:solidFill>
                  <a:srgbClr val="7030A0"/>
                </a:solidFill>
              </a:rPr>
              <a:t>SPOSOBNOSTI</a:t>
            </a:r>
            <a:r>
              <a:rPr lang="sl-SI" dirty="0" smtClean="0"/>
              <a:t> (močna področja; logika, besedišče, ustvarjalnost, telesne spretnosti…)</a:t>
            </a:r>
          </a:p>
          <a:p>
            <a:pPr>
              <a:buFont typeface="Wingdings" panose="05000000000000000000" pitchFamily="2" charset="2"/>
              <a:buChar char="v"/>
            </a:pPr>
            <a:r>
              <a:rPr lang="sl-SI" b="1" dirty="0" smtClean="0">
                <a:solidFill>
                  <a:srgbClr val="0070C0"/>
                </a:solidFill>
              </a:rPr>
              <a:t>ZNANJA IN VEŠČINE</a:t>
            </a:r>
          </a:p>
          <a:p>
            <a:pPr>
              <a:buFont typeface="Wingdings" panose="05000000000000000000" pitchFamily="2" charset="2"/>
              <a:buChar char="v"/>
            </a:pPr>
            <a:r>
              <a:rPr lang="sl-SI" b="1" dirty="0" smtClean="0">
                <a:solidFill>
                  <a:srgbClr val="00B050"/>
                </a:solidFill>
              </a:rPr>
              <a:t>INTERESI</a:t>
            </a:r>
            <a:r>
              <a:rPr lang="sl-SI" dirty="0" smtClean="0"/>
              <a:t> (dejavnosti, šolski predmeti, interesne dejavnosti, obšolske dejavnosti)</a:t>
            </a:r>
          </a:p>
          <a:p>
            <a:pPr>
              <a:buFont typeface="Wingdings" panose="05000000000000000000" pitchFamily="2" charset="2"/>
              <a:buChar char="v"/>
            </a:pPr>
            <a:r>
              <a:rPr lang="sl-SI" b="1" dirty="0" smtClean="0">
                <a:solidFill>
                  <a:srgbClr val="FFC000"/>
                </a:solidFill>
              </a:rPr>
              <a:t>OSEBNOSTNE LASTNOSTI </a:t>
            </a:r>
            <a:r>
              <a:rPr lang="sl-SI" dirty="0" smtClean="0"/>
              <a:t>(vztrajnost, odločnost, pozitivna naravnanost, notranja motivacija, čustvena stabilnost…)</a:t>
            </a:r>
          </a:p>
          <a:p>
            <a:pPr>
              <a:buFont typeface="Wingdings" panose="05000000000000000000" pitchFamily="2" charset="2"/>
              <a:buChar char="v"/>
            </a:pPr>
            <a:r>
              <a:rPr lang="sl-SI" b="1" dirty="0" smtClean="0">
                <a:solidFill>
                  <a:srgbClr val="92D050"/>
                </a:solidFill>
              </a:rPr>
              <a:t>UČNE in DELOVNE NAVADE</a:t>
            </a:r>
          </a:p>
          <a:p>
            <a:pPr>
              <a:buFont typeface="Wingdings" panose="05000000000000000000" pitchFamily="2" charset="2"/>
              <a:buChar char="v"/>
            </a:pPr>
            <a:r>
              <a:rPr lang="sl-SI" b="1" dirty="0" smtClean="0">
                <a:solidFill>
                  <a:srgbClr val="002060"/>
                </a:solidFill>
              </a:rPr>
              <a:t>ŠOLSKE OCENE</a:t>
            </a:r>
          </a:p>
          <a:p>
            <a:pPr>
              <a:buFont typeface="Wingdings" panose="05000000000000000000" pitchFamily="2" charset="2"/>
              <a:buChar char="v"/>
            </a:pPr>
            <a:r>
              <a:rPr lang="sl-SI" dirty="0" smtClean="0">
                <a:solidFill>
                  <a:schemeClr val="tx1"/>
                </a:solidFill>
              </a:rPr>
              <a:t>MOREBITNE OVIRE</a:t>
            </a:r>
          </a:p>
          <a:p>
            <a:endParaRPr lang="sl-SI" dirty="0"/>
          </a:p>
        </p:txBody>
      </p:sp>
    </p:spTree>
    <p:extLst>
      <p:ext uri="{BB962C8B-B14F-4D97-AF65-F5344CB8AC3E}">
        <p14:creationId xmlns:p14="http://schemas.microsoft.com/office/powerpoint/2010/main" val="1110776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pic>
        <p:nvPicPr>
          <p:cNvPr id="4" name="Označba mesta vsebine 3"/>
          <p:cNvPicPr>
            <a:picLocks noGrp="1" noChangeAspect="1"/>
          </p:cNvPicPr>
          <p:nvPr>
            <p:ph idx="1"/>
          </p:nvPr>
        </p:nvPicPr>
        <p:blipFill>
          <a:blip r:embed="rId2"/>
          <a:stretch>
            <a:fillRect/>
          </a:stretch>
        </p:blipFill>
        <p:spPr>
          <a:xfrm>
            <a:off x="395536" y="609600"/>
            <a:ext cx="7272808" cy="5627712"/>
          </a:xfrm>
          <a:prstGeom prst="rect">
            <a:avLst/>
          </a:prstGeom>
        </p:spPr>
      </p:pic>
    </p:spTree>
    <p:extLst>
      <p:ext uri="{BB962C8B-B14F-4D97-AF65-F5344CB8AC3E}">
        <p14:creationId xmlns:p14="http://schemas.microsoft.com/office/powerpoint/2010/main" val="3710859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599" y="609600"/>
            <a:ext cx="6347713" cy="587153"/>
          </a:xfrm>
        </p:spPr>
        <p:txBody>
          <a:bodyPr>
            <a:normAutofit fontScale="90000"/>
          </a:bodyPr>
          <a:lstStyle/>
          <a:p>
            <a:pPr marL="838200" indent="-838200" algn="ctr" eaLnBrk="1" hangingPunct="1"/>
            <a:r>
              <a:rPr lang="sl-SI" b="1" u="sng" dirty="0" smtClean="0"/>
              <a:t>AKTIVNOSTI</a:t>
            </a:r>
            <a:r>
              <a:rPr lang="sl-SI" b="1" dirty="0" smtClean="0"/>
              <a:t>  v nadaljevanju</a:t>
            </a:r>
            <a:endParaRPr lang="sl-SI" b="1" u="sng" dirty="0" smtClean="0"/>
          </a:p>
        </p:txBody>
      </p:sp>
      <p:sp>
        <p:nvSpPr>
          <p:cNvPr id="20483" name="Rectangle 3"/>
          <p:cNvSpPr>
            <a:spLocks noGrp="1" noChangeArrowheads="1"/>
          </p:cNvSpPr>
          <p:nvPr>
            <p:ph idx="1"/>
          </p:nvPr>
        </p:nvSpPr>
        <p:spPr>
          <a:xfrm>
            <a:off x="468313" y="1556791"/>
            <a:ext cx="8229600" cy="4640809"/>
          </a:xfrm>
        </p:spPr>
        <p:txBody>
          <a:bodyPr>
            <a:normAutofit fontScale="92500" lnSpcReduction="20000"/>
          </a:bodyPr>
          <a:lstStyle/>
          <a:p>
            <a:pPr eaLnBrk="1" hangingPunct="1">
              <a:lnSpc>
                <a:spcPct val="80000"/>
              </a:lnSpc>
            </a:pPr>
            <a:r>
              <a:rPr lang="sl-SI" sz="1800" dirty="0" smtClean="0"/>
              <a:t>DEJAVNIKI POKLICNEGA IZBORA, IZOBRAŽEVALNI SISTEM, SREDNJE ŠOLE – </a:t>
            </a:r>
            <a:r>
              <a:rPr lang="sl-SI" sz="1800" b="1" dirty="0" smtClean="0"/>
              <a:t> </a:t>
            </a:r>
            <a:r>
              <a:rPr lang="sl-SI" sz="1800" b="1" dirty="0" smtClean="0">
                <a:solidFill>
                  <a:schemeClr val="tx1"/>
                </a:solidFill>
              </a:rPr>
              <a:t>september 2019 – marec 2020</a:t>
            </a:r>
          </a:p>
          <a:p>
            <a:pPr eaLnBrk="1" hangingPunct="1">
              <a:lnSpc>
                <a:spcPct val="80000"/>
              </a:lnSpc>
            </a:pPr>
            <a:r>
              <a:rPr lang="sl-SI" sz="1800" dirty="0" smtClean="0"/>
              <a:t>ANKETA INTERESOV  - </a:t>
            </a:r>
            <a:r>
              <a:rPr lang="sl-SI" sz="1800" b="1" dirty="0" smtClean="0">
                <a:solidFill>
                  <a:schemeClr val="tx1"/>
                </a:solidFill>
              </a:rPr>
              <a:t>september 2019</a:t>
            </a:r>
          </a:p>
          <a:p>
            <a:pPr eaLnBrk="1" hangingPunct="1">
              <a:lnSpc>
                <a:spcPct val="80000"/>
              </a:lnSpc>
            </a:pPr>
            <a:r>
              <a:rPr lang="sl-SI" sz="1800" b="1" dirty="0" smtClean="0"/>
              <a:t>VRTILJAK POKLICEV: oktober 2019</a:t>
            </a:r>
            <a:r>
              <a:rPr lang="sl-SI" sz="1200" b="1" dirty="0" smtClean="0">
                <a:solidFill>
                  <a:schemeClr val="tx1"/>
                </a:solidFill>
              </a:rPr>
              <a:t> </a:t>
            </a:r>
            <a:r>
              <a:rPr lang="sl-SI" sz="1200" dirty="0" smtClean="0"/>
              <a:t> </a:t>
            </a:r>
          </a:p>
          <a:p>
            <a:pPr eaLnBrk="1" hangingPunct="1">
              <a:lnSpc>
                <a:spcPct val="80000"/>
              </a:lnSpc>
              <a:buFont typeface="Wingdings" pitchFamily="2" charset="2"/>
              <a:buNone/>
            </a:pPr>
            <a:r>
              <a:rPr lang="sl-SI" sz="1200" dirty="0" smtClean="0"/>
              <a:t>-  </a:t>
            </a:r>
            <a:r>
              <a:rPr lang="sl-SI" sz="1800" dirty="0"/>
              <a:t>E</a:t>
            </a:r>
            <a:r>
              <a:rPr lang="sl-SI" sz="1800" dirty="0" smtClean="0"/>
              <a:t>na izmed srednjih šol</a:t>
            </a:r>
          </a:p>
          <a:p>
            <a:pPr eaLnBrk="1" hangingPunct="1">
              <a:lnSpc>
                <a:spcPct val="80000"/>
              </a:lnSpc>
              <a:buFont typeface="Wingdings" pitchFamily="2" charset="2"/>
              <a:buNone/>
            </a:pPr>
            <a:r>
              <a:rPr lang="sl-SI" sz="1800" dirty="0" smtClean="0"/>
              <a:t>- Gimnazija Škofja Loka (delavnice za nadarjene)</a:t>
            </a:r>
            <a:endParaRPr lang="sl-SI" sz="1600" dirty="0" smtClean="0"/>
          </a:p>
          <a:p>
            <a:pPr>
              <a:lnSpc>
                <a:spcPct val="80000"/>
              </a:lnSpc>
              <a:buFont typeface="Wingdings" panose="05000000000000000000" pitchFamily="2" charset="2"/>
              <a:buChar char="Ø"/>
            </a:pPr>
            <a:endParaRPr lang="sl-SI" sz="1600" dirty="0" smtClean="0"/>
          </a:p>
          <a:p>
            <a:pPr>
              <a:lnSpc>
                <a:spcPct val="80000"/>
              </a:lnSpc>
            </a:pPr>
            <a:r>
              <a:rPr lang="sl-SI" b="1" dirty="0" smtClean="0"/>
              <a:t>VRTILJAK SREDNJIH ŠOL na OŠ Šenčur</a:t>
            </a:r>
            <a:r>
              <a:rPr lang="sl-SI" sz="1600" dirty="0" smtClean="0"/>
              <a:t>: </a:t>
            </a:r>
            <a:r>
              <a:rPr lang="sl-SI" b="1" dirty="0" smtClean="0">
                <a:solidFill>
                  <a:schemeClr val="tx1"/>
                </a:solidFill>
              </a:rPr>
              <a:t>november 2019 </a:t>
            </a:r>
          </a:p>
          <a:p>
            <a:pPr marL="0" indent="0">
              <a:lnSpc>
                <a:spcPct val="80000"/>
              </a:lnSpc>
              <a:buNone/>
            </a:pPr>
            <a:r>
              <a:rPr lang="sl-SI" sz="1600" dirty="0" smtClean="0"/>
              <a:t>Gimnazija Škofja Loka, Gimnazija Kranj, BC Naklo, ŠC Kranj – Strokovna gimnazija, ŠC Kranj – Srednja šola za elektrotehniko in računalništvo,  ŠC Kranj – Srednja ekonomska, storitvena in gradbena šola Kranj,  Gimnazija Franceta Prešerna, Srednja šola Jesenice, Srednja šola za strojništvo Škofja Loka, Srednja šola za lesarstvo Škofja Loka, Škofijska klasična gimnazija, Srednja šola za farmacijo, kozmetiko in zdravstvo Ljubljana.</a:t>
            </a:r>
          </a:p>
          <a:p>
            <a:pPr eaLnBrk="1" hangingPunct="1">
              <a:lnSpc>
                <a:spcPct val="80000"/>
              </a:lnSpc>
              <a:buFont typeface="Wingdings" pitchFamily="2" charset="2"/>
              <a:buNone/>
            </a:pPr>
            <a:endParaRPr lang="sl-SI" sz="1600" dirty="0" smtClean="0"/>
          </a:p>
          <a:p>
            <a:pPr eaLnBrk="1" hangingPunct="1">
              <a:lnSpc>
                <a:spcPct val="80000"/>
              </a:lnSpc>
              <a:buFont typeface="Wingdings" pitchFamily="2" charset="2"/>
              <a:buNone/>
            </a:pPr>
            <a:r>
              <a:rPr lang="sl-SI" sz="1400" dirty="0" smtClean="0"/>
              <a:t>       NAŠI UČENCI KOT DIJAKI NA: Gimnaziji Franceta Prešerna…</a:t>
            </a:r>
          </a:p>
          <a:p>
            <a:pPr eaLnBrk="1" hangingPunct="1">
              <a:lnSpc>
                <a:spcPct val="80000"/>
              </a:lnSpc>
              <a:buFont typeface="Wingdings" pitchFamily="2" charset="2"/>
              <a:buNone/>
            </a:pPr>
            <a:endParaRPr lang="sl-SI" sz="1400" dirty="0" smtClean="0"/>
          </a:p>
          <a:p>
            <a:pPr eaLnBrk="1" hangingPunct="1">
              <a:lnSpc>
                <a:spcPct val="80000"/>
              </a:lnSpc>
              <a:buFont typeface="Wingdings" pitchFamily="2" charset="2"/>
              <a:buNone/>
            </a:pPr>
            <a:r>
              <a:rPr lang="sl-SI" sz="1200" dirty="0" smtClean="0"/>
              <a:t>        </a:t>
            </a:r>
            <a:r>
              <a:rPr lang="sl-SI" sz="2200" dirty="0" smtClean="0"/>
              <a:t>DNEVI ODPRTIH VRAT NA POSAMEZNIH SREDNJIH ŠOLAH</a:t>
            </a:r>
          </a:p>
        </p:txBody>
      </p:sp>
    </p:spTree>
    <p:extLst>
      <p:ext uri="{BB962C8B-B14F-4D97-AF65-F5344CB8AC3E}">
        <p14:creationId xmlns:p14="http://schemas.microsoft.com/office/powerpoint/2010/main" val="246124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marL="838200" indent="-838200" algn="ctr" eaLnBrk="1" hangingPunct="1"/>
            <a:r>
              <a:rPr lang="sl-SI" b="1" u="sng" dirty="0" smtClean="0"/>
              <a:t>AKTIVNOSTI</a:t>
            </a:r>
            <a:r>
              <a:rPr lang="sl-SI" b="1" dirty="0" smtClean="0"/>
              <a:t> v nadaljevanju II.</a:t>
            </a:r>
            <a:endParaRPr lang="sl-SI" b="1" u="sng" dirty="0" smtClean="0"/>
          </a:p>
        </p:txBody>
      </p:sp>
      <p:sp>
        <p:nvSpPr>
          <p:cNvPr id="21507" name="Rectangle 3"/>
          <p:cNvSpPr>
            <a:spLocks noGrp="1" noChangeArrowheads="1"/>
          </p:cNvSpPr>
          <p:nvPr>
            <p:ph idx="1"/>
          </p:nvPr>
        </p:nvSpPr>
        <p:spPr>
          <a:xfrm>
            <a:off x="609598" y="1772816"/>
            <a:ext cx="7634810" cy="4268547"/>
          </a:xfrm>
        </p:spPr>
        <p:txBody>
          <a:bodyPr>
            <a:normAutofit/>
          </a:bodyPr>
          <a:lstStyle/>
          <a:p>
            <a:pPr eaLnBrk="1" hangingPunct="1">
              <a:lnSpc>
                <a:spcPct val="90000"/>
              </a:lnSpc>
            </a:pPr>
            <a:r>
              <a:rPr lang="sl-SI" sz="2800" dirty="0" smtClean="0"/>
              <a:t>Individualni pogovori z učenci in starši- </a:t>
            </a:r>
            <a:r>
              <a:rPr lang="sl-SI" sz="2800" b="1" dirty="0" smtClean="0"/>
              <a:t> december 2019, januar, februar 2020 </a:t>
            </a:r>
          </a:p>
          <a:p>
            <a:pPr eaLnBrk="1" hangingPunct="1">
              <a:lnSpc>
                <a:spcPct val="90000"/>
              </a:lnSpc>
            </a:pPr>
            <a:r>
              <a:rPr lang="sl-SI" sz="2800" dirty="0" smtClean="0"/>
              <a:t>VPISNIK (brošura) - </a:t>
            </a:r>
            <a:r>
              <a:rPr lang="sl-SI" sz="2800" b="1" dirty="0" smtClean="0"/>
              <a:t>januar 2020</a:t>
            </a:r>
          </a:p>
          <a:p>
            <a:pPr eaLnBrk="1" hangingPunct="1">
              <a:lnSpc>
                <a:spcPct val="90000"/>
              </a:lnSpc>
            </a:pPr>
            <a:r>
              <a:rPr lang="sl-SI" sz="2800" dirty="0" smtClean="0"/>
              <a:t>KAM in KAKO (= </a:t>
            </a:r>
            <a:r>
              <a:rPr lang="sl-SI" sz="2800" dirty="0" err="1" smtClean="0"/>
              <a:t>KiK</a:t>
            </a:r>
            <a:r>
              <a:rPr lang="sl-SI" sz="2800" dirty="0" smtClean="0"/>
              <a:t>) : </a:t>
            </a:r>
            <a:r>
              <a:rPr lang="sl-SI" sz="2800" b="1" dirty="0" smtClean="0"/>
              <a:t> januar 2020</a:t>
            </a:r>
          </a:p>
          <a:p>
            <a:pPr eaLnBrk="1" hangingPunct="1">
              <a:lnSpc>
                <a:spcPct val="90000"/>
              </a:lnSpc>
            </a:pPr>
            <a:r>
              <a:rPr lang="sl-SI" sz="2800" dirty="0" smtClean="0"/>
              <a:t>RAZPIS ZA VPIS v SŠ  </a:t>
            </a:r>
            <a:r>
              <a:rPr lang="sl-SI" sz="2800" dirty="0" smtClean="0">
                <a:solidFill>
                  <a:schemeClr val="tx1"/>
                </a:solidFill>
              </a:rPr>
              <a:t>- </a:t>
            </a:r>
            <a:r>
              <a:rPr lang="sl-SI" sz="2800" dirty="0" smtClean="0"/>
              <a:t> </a:t>
            </a:r>
            <a:r>
              <a:rPr lang="sl-SI" sz="2800" b="1" dirty="0" smtClean="0"/>
              <a:t>januar (e-oblika)</a:t>
            </a:r>
          </a:p>
          <a:p>
            <a:pPr eaLnBrk="1" hangingPunct="1">
              <a:lnSpc>
                <a:spcPct val="90000"/>
              </a:lnSpc>
            </a:pPr>
            <a:r>
              <a:rPr lang="sl-SI" sz="2800" dirty="0" smtClean="0"/>
              <a:t>PRIJAVNO- VPISNI POSTOPEK….</a:t>
            </a:r>
          </a:p>
          <a:p>
            <a:pPr marL="0" indent="0" eaLnBrk="1" hangingPunct="1">
              <a:lnSpc>
                <a:spcPct val="90000"/>
              </a:lnSpc>
              <a:buNone/>
            </a:pPr>
            <a:r>
              <a:rPr lang="sl-SI" sz="2800" b="1" dirty="0"/>
              <a:t> </a:t>
            </a:r>
            <a:r>
              <a:rPr lang="sl-SI" sz="2800" b="1" dirty="0" smtClean="0"/>
              <a:t>     februar - junij  2020</a:t>
            </a:r>
          </a:p>
          <a:p>
            <a:pPr eaLnBrk="1" hangingPunct="1">
              <a:lnSpc>
                <a:spcPct val="90000"/>
              </a:lnSpc>
            </a:pPr>
            <a:r>
              <a:rPr lang="sl-SI" sz="2600" dirty="0" smtClean="0"/>
              <a:t>RODITELJSKI SESTANEK</a:t>
            </a:r>
            <a:r>
              <a:rPr lang="sl-SI" sz="2600" b="1" dirty="0"/>
              <a:t> </a:t>
            </a:r>
            <a:r>
              <a:rPr lang="sl-SI" sz="2600" b="1" dirty="0" smtClean="0"/>
              <a:t>– februar 2020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599" y="609600"/>
            <a:ext cx="6347713" cy="803176"/>
          </a:xfrm>
        </p:spPr>
        <p:txBody>
          <a:bodyPr>
            <a:noAutofit/>
          </a:bodyPr>
          <a:lstStyle/>
          <a:p>
            <a:pPr marL="838200" indent="-838200" algn="ctr" eaLnBrk="1" hangingPunct="1"/>
            <a:r>
              <a:rPr lang="sl-SI" sz="2800" b="0" u="sng" dirty="0" smtClean="0"/>
              <a:t>AKTIVNOSTI, KI  SLEDIJO  in POMEMBNI DATUMI</a:t>
            </a:r>
          </a:p>
        </p:txBody>
      </p:sp>
      <p:sp>
        <p:nvSpPr>
          <p:cNvPr id="22531" name="Rectangle 3"/>
          <p:cNvSpPr>
            <a:spLocks noGrp="1" noChangeArrowheads="1"/>
          </p:cNvSpPr>
          <p:nvPr>
            <p:ph idx="1"/>
          </p:nvPr>
        </p:nvSpPr>
        <p:spPr>
          <a:xfrm>
            <a:off x="609599" y="1484784"/>
            <a:ext cx="6347714" cy="4556579"/>
          </a:xfrm>
        </p:spPr>
        <p:txBody>
          <a:bodyPr>
            <a:normAutofit/>
          </a:bodyPr>
          <a:lstStyle/>
          <a:p>
            <a:pPr eaLnBrk="1" hangingPunct="1">
              <a:lnSpc>
                <a:spcPct val="80000"/>
              </a:lnSpc>
            </a:pPr>
            <a:endParaRPr lang="sl-SI" sz="2100" dirty="0" smtClean="0"/>
          </a:p>
          <a:p>
            <a:pPr eaLnBrk="1" hangingPunct="1">
              <a:lnSpc>
                <a:spcPct val="80000"/>
              </a:lnSpc>
            </a:pPr>
            <a:r>
              <a:rPr lang="sl-SI" sz="2100" dirty="0" smtClean="0"/>
              <a:t>INFORMATIVNI </a:t>
            </a:r>
            <a:r>
              <a:rPr lang="sl-SI" sz="2100" dirty="0" smtClean="0"/>
              <a:t>DNEVI v vseh SŠ in DIJAŠKIH DOMOVIH -   </a:t>
            </a:r>
            <a:endParaRPr lang="sl-SI" sz="2100" dirty="0" smtClean="0"/>
          </a:p>
          <a:p>
            <a:pPr eaLnBrk="1" hangingPunct="1">
              <a:lnSpc>
                <a:spcPct val="80000"/>
              </a:lnSpc>
            </a:pPr>
            <a:endParaRPr lang="sl-SI" sz="2100" dirty="0" smtClean="0"/>
          </a:p>
          <a:p>
            <a:pPr marL="0" indent="0" eaLnBrk="1" hangingPunct="1">
              <a:lnSpc>
                <a:spcPct val="80000"/>
              </a:lnSpc>
              <a:buNone/>
            </a:pPr>
            <a:r>
              <a:rPr lang="sl-SI" sz="2100" b="1" dirty="0"/>
              <a:t> </a:t>
            </a:r>
            <a:r>
              <a:rPr lang="sl-SI" sz="2100" b="1" dirty="0" smtClean="0"/>
              <a:t>               </a:t>
            </a:r>
            <a:r>
              <a:rPr lang="sl-SI" sz="2100" b="1" smtClean="0"/>
              <a:t>predvidoma     </a:t>
            </a:r>
          </a:p>
          <a:p>
            <a:pPr marL="0" indent="0" eaLnBrk="1" hangingPunct="1">
              <a:lnSpc>
                <a:spcPct val="80000"/>
              </a:lnSpc>
              <a:buNone/>
            </a:pPr>
            <a:r>
              <a:rPr lang="sl-SI" sz="2100" b="1" smtClean="0"/>
              <a:t>    </a:t>
            </a:r>
            <a:endParaRPr lang="sl-SI" sz="2100" b="1" dirty="0" smtClean="0"/>
          </a:p>
          <a:p>
            <a:pPr marL="0" indent="0" algn="ctr" eaLnBrk="1" hangingPunct="1">
              <a:lnSpc>
                <a:spcPct val="80000"/>
              </a:lnSpc>
              <a:buNone/>
            </a:pPr>
            <a:r>
              <a:rPr lang="sl-SI" sz="2100" b="1" dirty="0" smtClean="0">
                <a:solidFill>
                  <a:srgbClr val="FF0000"/>
                </a:solidFill>
              </a:rPr>
              <a:t>14. februar </a:t>
            </a:r>
            <a:r>
              <a:rPr lang="sl-SI" sz="2100" b="1" dirty="0" smtClean="0">
                <a:solidFill>
                  <a:srgbClr val="FF0000"/>
                </a:solidFill>
              </a:rPr>
              <a:t>2020 ob 9.00 in 15.00  ter                       </a:t>
            </a:r>
          </a:p>
          <a:p>
            <a:pPr eaLnBrk="1" hangingPunct="1">
              <a:lnSpc>
                <a:spcPct val="80000"/>
              </a:lnSpc>
              <a:buNone/>
            </a:pPr>
            <a:r>
              <a:rPr lang="sl-SI" sz="2100" b="1" dirty="0" smtClean="0">
                <a:solidFill>
                  <a:srgbClr val="FF0000"/>
                </a:solidFill>
              </a:rPr>
              <a:t>                        </a:t>
            </a:r>
            <a:r>
              <a:rPr lang="sl-SI" sz="2100" b="1" dirty="0" smtClean="0">
                <a:solidFill>
                  <a:srgbClr val="FF0000"/>
                </a:solidFill>
              </a:rPr>
              <a:t>15. februar </a:t>
            </a:r>
            <a:r>
              <a:rPr lang="sl-SI" sz="2100" b="1" dirty="0" smtClean="0">
                <a:solidFill>
                  <a:srgbClr val="FF0000"/>
                </a:solidFill>
              </a:rPr>
              <a:t>2020 ob 9.00</a:t>
            </a:r>
          </a:p>
          <a:p>
            <a:pPr algn="ctr" eaLnBrk="1" hangingPunct="1">
              <a:lnSpc>
                <a:spcPct val="80000"/>
              </a:lnSpc>
              <a:buFont typeface="Wingdings" pitchFamily="2" charset="2"/>
              <a:buNone/>
            </a:pPr>
            <a:r>
              <a:rPr lang="sl-SI" sz="2100" b="1" dirty="0" smtClean="0"/>
              <a:t>     </a:t>
            </a:r>
            <a:endParaRPr lang="sl-SI" sz="2100" b="1" u="sng" dirty="0" smtClean="0"/>
          </a:p>
        </p:txBody>
      </p:sp>
    </p:spTree>
    <p:extLst>
      <p:ext uri="{BB962C8B-B14F-4D97-AF65-F5344CB8AC3E}">
        <p14:creationId xmlns:p14="http://schemas.microsoft.com/office/powerpoint/2010/main" val="621604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82133" y="457201"/>
            <a:ext cx="7704667" cy="1027583"/>
          </a:xfrm>
        </p:spPr>
        <p:txBody>
          <a:bodyPr>
            <a:normAutofit fontScale="90000"/>
          </a:bodyPr>
          <a:lstStyle/>
          <a:p>
            <a:r>
              <a:rPr lang="sl-SI" u="sng" dirty="0"/>
              <a:t>AKTIVNOSTI, KI  SLEDIJO  in POMEMBNI DATUMI</a:t>
            </a:r>
            <a:endParaRPr lang="sl-SI" dirty="0"/>
          </a:p>
        </p:txBody>
      </p:sp>
      <p:sp>
        <p:nvSpPr>
          <p:cNvPr id="3" name="Označba mesta vsebine 2"/>
          <p:cNvSpPr>
            <a:spLocks noGrp="1"/>
          </p:cNvSpPr>
          <p:nvPr>
            <p:ph idx="1"/>
          </p:nvPr>
        </p:nvSpPr>
        <p:spPr>
          <a:xfrm>
            <a:off x="609599" y="1772816"/>
            <a:ext cx="6347714" cy="4268547"/>
          </a:xfrm>
        </p:spPr>
        <p:txBody>
          <a:bodyPr>
            <a:noAutofit/>
          </a:bodyPr>
          <a:lstStyle/>
          <a:p>
            <a:pPr>
              <a:lnSpc>
                <a:spcPct val="80000"/>
              </a:lnSpc>
            </a:pPr>
            <a:r>
              <a:rPr lang="sl-SI" sz="2000" dirty="0"/>
              <a:t>PRIJAVNI </a:t>
            </a:r>
            <a:r>
              <a:rPr lang="sl-SI" sz="2000" dirty="0" smtClean="0"/>
              <a:t>POSTOPEK na šoli  </a:t>
            </a:r>
            <a:r>
              <a:rPr lang="sl-SI" sz="2000" dirty="0"/>
              <a:t>- </a:t>
            </a:r>
            <a:r>
              <a:rPr lang="sl-SI" sz="2000" b="1" dirty="0" smtClean="0"/>
              <a:t>marec 2020</a:t>
            </a:r>
          </a:p>
          <a:p>
            <a:pPr marL="0" indent="0">
              <a:lnSpc>
                <a:spcPct val="80000"/>
              </a:lnSpc>
              <a:buNone/>
            </a:pPr>
            <a:endParaRPr lang="sl-SI" sz="2000" b="1" dirty="0"/>
          </a:p>
          <a:p>
            <a:pPr>
              <a:lnSpc>
                <a:spcPct val="80000"/>
              </a:lnSpc>
            </a:pPr>
            <a:r>
              <a:rPr lang="sl-SI" sz="2000" dirty="0"/>
              <a:t>DOKAZILA NADARJENIM + poročilo – </a:t>
            </a:r>
            <a:r>
              <a:rPr lang="sl-SI" sz="2000" b="1" dirty="0"/>
              <a:t>maj </a:t>
            </a:r>
            <a:r>
              <a:rPr lang="sl-SI" sz="2000" b="1" dirty="0" smtClean="0"/>
              <a:t>2020</a:t>
            </a:r>
          </a:p>
          <a:p>
            <a:pPr marL="0" indent="0">
              <a:lnSpc>
                <a:spcPct val="80000"/>
              </a:lnSpc>
              <a:buNone/>
            </a:pPr>
            <a:endParaRPr lang="sl-SI" sz="2000" b="1" dirty="0"/>
          </a:p>
          <a:p>
            <a:pPr>
              <a:lnSpc>
                <a:spcPct val="80000"/>
              </a:lnSpc>
            </a:pPr>
            <a:r>
              <a:rPr lang="sl-SI" sz="2000" dirty="0">
                <a:latin typeface="Arial" panose="020B0604020202020204" pitchFamily="34" charset="0"/>
                <a:cs typeface="Arial" panose="020B0604020202020204" pitchFamily="34" charset="0"/>
              </a:rPr>
              <a:t>Prijava za opravljanje preizkusa posebne nadarjenosti, znanja in spretnosti za kandidate, za katere je to posebni vpisni pogoj ter posredovanje dokazil o izpolnjevanju posebnega vpisnega pogoja za program Gimnazija (športni oddelek)</a:t>
            </a:r>
            <a:r>
              <a:rPr lang="sl-SI" sz="2000" b="1" dirty="0">
                <a:latin typeface="Arial" panose="020B0604020202020204" pitchFamily="34" charset="0"/>
                <a:cs typeface="Arial" panose="020B0604020202020204" pitchFamily="34" charset="0"/>
              </a:rPr>
              <a:t>  - do </a:t>
            </a:r>
            <a:r>
              <a:rPr lang="sl-SI" sz="2000" b="1" dirty="0" smtClean="0">
                <a:latin typeface="Arial" panose="020B0604020202020204" pitchFamily="34" charset="0"/>
                <a:cs typeface="Arial" panose="020B0604020202020204" pitchFamily="34" charset="0"/>
              </a:rPr>
              <a:t>… marec </a:t>
            </a:r>
            <a:r>
              <a:rPr lang="sl-SI" sz="2000" b="1" dirty="0" smtClean="0">
                <a:solidFill>
                  <a:srgbClr val="7030A0"/>
                </a:solidFill>
                <a:latin typeface="Arial" panose="020B0604020202020204" pitchFamily="34" charset="0"/>
                <a:cs typeface="Arial" panose="020B0604020202020204" pitchFamily="34" charset="0"/>
              </a:rPr>
              <a:t>2020</a:t>
            </a:r>
            <a:endParaRPr lang="sl-SI" sz="2000" b="1" dirty="0">
              <a:solidFill>
                <a:srgbClr val="7030A0"/>
              </a:solidFill>
              <a:latin typeface="Arial" panose="020B0604020202020204" pitchFamily="34" charset="0"/>
              <a:cs typeface="Arial" panose="020B0604020202020204" pitchFamily="34" charset="0"/>
            </a:endParaRPr>
          </a:p>
          <a:p>
            <a:pPr marL="0" indent="0">
              <a:lnSpc>
                <a:spcPct val="80000"/>
              </a:lnSpc>
              <a:buNone/>
            </a:pPr>
            <a:endParaRPr lang="sl-SI" sz="2000" b="1" dirty="0">
              <a:latin typeface="Arial" panose="020B0604020202020204" pitchFamily="34" charset="0"/>
              <a:cs typeface="Arial" panose="020B0604020202020204" pitchFamily="34" charset="0"/>
            </a:endParaRPr>
          </a:p>
          <a:p>
            <a:pPr>
              <a:lnSpc>
                <a:spcPct val="80000"/>
              </a:lnSpc>
              <a:buNone/>
            </a:pPr>
            <a:r>
              <a:rPr lang="sl-SI" sz="2000" b="1" dirty="0">
                <a:latin typeface="Arial" panose="020B0604020202020204" pitchFamily="34" charset="0"/>
                <a:cs typeface="Arial" panose="020B0604020202020204" pitchFamily="34" charset="0"/>
              </a:rPr>
              <a:t>  -   prijavo oddajo tudi učenci, pri katerih obstaja možnost, da bodo prijavo potrebovali v prenosnem roku ali v 2. krogu</a:t>
            </a:r>
          </a:p>
          <a:p>
            <a:endParaRPr lang="sl-SI" sz="2000" dirty="0"/>
          </a:p>
        </p:txBody>
      </p:sp>
    </p:spTree>
    <p:extLst>
      <p:ext uri="{BB962C8B-B14F-4D97-AF65-F5344CB8AC3E}">
        <p14:creationId xmlns:p14="http://schemas.microsoft.com/office/powerpoint/2010/main" val="165765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marL="838200" indent="-838200" algn="ctr" eaLnBrk="1" hangingPunct="1"/>
            <a:r>
              <a:rPr lang="sl-SI" sz="3500" u="sng" dirty="0" smtClean="0"/>
              <a:t>POSEBNI PREIZKUSI</a:t>
            </a:r>
            <a:endParaRPr lang="sl-SI" sz="3500" b="0" u="sng" dirty="0" smtClean="0"/>
          </a:p>
        </p:txBody>
      </p:sp>
      <p:sp>
        <p:nvSpPr>
          <p:cNvPr id="23555" name="Rectangle 3"/>
          <p:cNvSpPr>
            <a:spLocks noGrp="1" noChangeArrowheads="1"/>
          </p:cNvSpPr>
          <p:nvPr>
            <p:ph idx="1"/>
          </p:nvPr>
        </p:nvSpPr>
        <p:spPr>
          <a:xfrm>
            <a:off x="609598" y="1772816"/>
            <a:ext cx="7202761" cy="4268547"/>
          </a:xfrm>
        </p:spPr>
        <p:txBody>
          <a:bodyPr>
            <a:normAutofit/>
          </a:bodyPr>
          <a:lstStyle/>
          <a:p>
            <a:pPr eaLnBrk="1" hangingPunct="1">
              <a:lnSpc>
                <a:spcPct val="80000"/>
              </a:lnSpc>
            </a:pPr>
            <a:r>
              <a:rPr lang="sl-SI" sz="2500" b="1" dirty="0" smtClean="0">
                <a:latin typeface="Times New Roman" panose="02020603050405020304" pitchFamily="18" charset="0"/>
                <a:cs typeface="Times New Roman" panose="02020603050405020304" pitchFamily="18" charset="0"/>
              </a:rPr>
              <a:t>Opravljanje preizkusov posebnih nadarjenosti, znanja in spretnosti na srednjih šolah </a:t>
            </a:r>
            <a:r>
              <a:rPr lang="sl-SI" sz="2500" dirty="0" smtClean="0">
                <a:latin typeface="Times New Roman" panose="02020603050405020304" pitchFamily="18" charset="0"/>
                <a:cs typeface="Times New Roman" panose="02020603050405020304" pitchFamily="18" charset="0"/>
              </a:rPr>
              <a:t> -</a:t>
            </a:r>
          </a:p>
          <a:p>
            <a:pPr marL="0" indent="0" eaLnBrk="1" hangingPunct="1">
              <a:lnSpc>
                <a:spcPct val="80000"/>
              </a:lnSpc>
              <a:buNone/>
            </a:pPr>
            <a:r>
              <a:rPr lang="sl-SI" sz="2500" b="1" dirty="0" smtClean="0">
                <a:solidFill>
                  <a:srgbClr val="00B050"/>
                </a:solidFill>
                <a:latin typeface="Times New Roman" panose="02020603050405020304" pitchFamily="18" charset="0"/>
                <a:cs typeface="Times New Roman" panose="02020603050405020304" pitchFamily="18" charset="0"/>
              </a:rPr>
              <a:t>tehnik oblikovanja</a:t>
            </a:r>
            <a:r>
              <a:rPr lang="sl-SI" sz="2500" dirty="0" smtClean="0">
                <a:latin typeface="Times New Roman" panose="02020603050405020304" pitchFamily="18" charset="0"/>
                <a:cs typeface="Times New Roman" panose="02020603050405020304" pitchFamily="18" charset="0"/>
              </a:rPr>
              <a:t>, </a:t>
            </a:r>
          </a:p>
          <a:p>
            <a:pPr marL="0" indent="0" eaLnBrk="1" hangingPunct="1">
              <a:lnSpc>
                <a:spcPct val="80000"/>
              </a:lnSpc>
              <a:buNone/>
            </a:pPr>
            <a:r>
              <a:rPr lang="sl-SI" sz="2500" b="1" dirty="0" smtClean="0">
                <a:solidFill>
                  <a:srgbClr val="002060"/>
                </a:solidFill>
                <a:latin typeface="Times New Roman" panose="02020603050405020304" pitchFamily="18" charset="0"/>
                <a:cs typeface="Times New Roman" panose="02020603050405020304" pitchFamily="18" charset="0"/>
              </a:rPr>
              <a:t>fotografski tehnik</a:t>
            </a:r>
            <a:r>
              <a:rPr lang="sl-SI" sz="2500" dirty="0" smtClean="0">
                <a:latin typeface="Times New Roman" panose="02020603050405020304" pitchFamily="18" charset="0"/>
                <a:cs typeface="Times New Roman" panose="02020603050405020304" pitchFamily="18" charset="0"/>
              </a:rPr>
              <a:t>, </a:t>
            </a:r>
          </a:p>
          <a:p>
            <a:pPr marL="0" indent="0" eaLnBrk="1" hangingPunct="1">
              <a:lnSpc>
                <a:spcPct val="80000"/>
              </a:lnSpc>
              <a:buNone/>
            </a:pPr>
            <a:r>
              <a:rPr lang="sl-SI" sz="2500" b="1" dirty="0" smtClean="0">
                <a:solidFill>
                  <a:srgbClr val="7030A0"/>
                </a:solidFill>
                <a:latin typeface="Times New Roman" panose="02020603050405020304" pitchFamily="18" charset="0"/>
                <a:cs typeface="Times New Roman" panose="02020603050405020304" pitchFamily="18" charset="0"/>
              </a:rPr>
              <a:t>zobotehnik</a:t>
            </a:r>
            <a:r>
              <a:rPr lang="sl-SI" sz="2500" dirty="0" smtClean="0">
                <a:latin typeface="Times New Roman" panose="02020603050405020304" pitchFamily="18" charset="0"/>
                <a:cs typeface="Times New Roman" panose="02020603050405020304" pitchFamily="18" charset="0"/>
              </a:rPr>
              <a:t>, </a:t>
            </a:r>
          </a:p>
          <a:p>
            <a:pPr marL="0" indent="0" eaLnBrk="1" hangingPunct="1">
              <a:lnSpc>
                <a:spcPct val="80000"/>
              </a:lnSpc>
              <a:buNone/>
            </a:pPr>
            <a:r>
              <a:rPr lang="sl-SI" sz="2500" b="1" dirty="0" smtClean="0">
                <a:solidFill>
                  <a:srgbClr val="00B0F0"/>
                </a:solidFill>
                <a:latin typeface="Times New Roman" panose="02020603050405020304" pitchFamily="18" charset="0"/>
                <a:cs typeface="Times New Roman" panose="02020603050405020304" pitchFamily="18" charset="0"/>
              </a:rPr>
              <a:t>umetniška gimnazija</a:t>
            </a:r>
            <a:r>
              <a:rPr lang="sl-SI" sz="2500" dirty="0" smtClean="0">
                <a:latin typeface="Times New Roman" panose="02020603050405020304" pitchFamily="18" charset="0"/>
                <a:cs typeface="Times New Roman" panose="02020603050405020304" pitchFamily="18" charset="0"/>
              </a:rPr>
              <a:t>: </a:t>
            </a:r>
            <a:r>
              <a:rPr lang="sl-SI" sz="2500" b="1" dirty="0" smtClean="0">
                <a:solidFill>
                  <a:srgbClr val="00B0F0"/>
                </a:solidFill>
                <a:latin typeface="Times New Roman" panose="02020603050405020304" pitchFamily="18" charset="0"/>
                <a:cs typeface="Times New Roman" panose="02020603050405020304" pitchFamily="18" charset="0"/>
              </a:rPr>
              <a:t>likovna</a:t>
            </a:r>
            <a:r>
              <a:rPr lang="sl-SI" sz="2500" dirty="0" smtClean="0">
                <a:latin typeface="Times New Roman" panose="02020603050405020304" pitchFamily="18" charset="0"/>
                <a:cs typeface="Times New Roman" panose="02020603050405020304" pitchFamily="18" charset="0"/>
              </a:rPr>
              <a:t>, </a:t>
            </a:r>
            <a:r>
              <a:rPr lang="sl-SI" sz="2500" b="1" dirty="0" smtClean="0">
                <a:solidFill>
                  <a:srgbClr val="00B0F0"/>
                </a:solidFill>
                <a:latin typeface="Times New Roman" panose="02020603050405020304" pitchFamily="18" charset="0"/>
                <a:cs typeface="Times New Roman" panose="02020603050405020304" pitchFamily="18" charset="0"/>
              </a:rPr>
              <a:t>glasbena, plesna smer </a:t>
            </a:r>
          </a:p>
          <a:p>
            <a:pPr marL="0" indent="0" eaLnBrk="1" hangingPunct="1">
              <a:lnSpc>
                <a:spcPct val="80000"/>
              </a:lnSpc>
              <a:buNone/>
            </a:pPr>
            <a:r>
              <a:rPr lang="sl-SI" sz="2500" dirty="0" smtClean="0">
                <a:latin typeface="Times New Roman" panose="02020603050405020304" pitchFamily="18" charset="0"/>
                <a:cs typeface="Times New Roman" panose="02020603050405020304" pitchFamily="18" charset="0"/>
              </a:rPr>
              <a:t>ter ugotavljanje izpolnjevanja posebnega vpisnega pogoja za program Gimnazija (</a:t>
            </a:r>
            <a:r>
              <a:rPr lang="sl-SI" sz="2500" b="1" dirty="0" smtClean="0">
                <a:solidFill>
                  <a:srgbClr val="C00000"/>
                </a:solidFill>
                <a:latin typeface="Times New Roman" panose="02020603050405020304" pitchFamily="18" charset="0"/>
                <a:cs typeface="Times New Roman" panose="02020603050405020304" pitchFamily="18" charset="0"/>
              </a:rPr>
              <a:t>športni oddelek</a:t>
            </a:r>
            <a:r>
              <a:rPr lang="sl-SI" sz="2500" dirty="0" smtClean="0">
                <a:latin typeface="Times New Roman" panose="02020603050405020304" pitchFamily="18" charset="0"/>
                <a:cs typeface="Times New Roman" panose="02020603050405020304" pitchFamily="18" charset="0"/>
              </a:rPr>
              <a:t>) </a:t>
            </a:r>
            <a:endParaRPr lang="sl-SI" sz="25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932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defRPr/>
            </a:pPr>
            <a:r>
              <a:rPr lang="sl-SI" sz="4000" b="0" u="sng" smtClean="0"/>
              <a:t>VRSTE  SREDNJEŠOLSKIH PROGRAMOV</a:t>
            </a:r>
          </a:p>
        </p:txBody>
      </p:sp>
      <p:sp>
        <p:nvSpPr>
          <p:cNvPr id="10243" name="Rectangle 3"/>
          <p:cNvSpPr>
            <a:spLocks noGrp="1" noChangeArrowheads="1"/>
          </p:cNvSpPr>
          <p:nvPr>
            <p:ph idx="1"/>
          </p:nvPr>
        </p:nvSpPr>
        <p:spPr/>
        <p:txBody>
          <a:bodyPr>
            <a:normAutofit fontScale="92500" lnSpcReduction="10000"/>
          </a:bodyPr>
          <a:lstStyle/>
          <a:p>
            <a:pPr eaLnBrk="1" hangingPunct="1">
              <a:lnSpc>
                <a:spcPct val="80000"/>
              </a:lnSpc>
              <a:buFont typeface="Wingdings" pitchFamily="2" charset="2"/>
              <a:buNone/>
              <a:defRPr/>
            </a:pPr>
            <a:r>
              <a:rPr lang="sl-SI" b="1" dirty="0" smtClean="0"/>
              <a:t>  </a:t>
            </a:r>
            <a:r>
              <a:rPr lang="sl-SI" sz="2800" b="1" u="sng" dirty="0" smtClean="0"/>
              <a:t>1. NIŽJE POKLICNO IZOBRAŽEVANJE</a:t>
            </a:r>
            <a:r>
              <a:rPr lang="sl-SI" sz="2800" b="1" dirty="0" smtClean="0"/>
              <a:t> </a:t>
            </a:r>
          </a:p>
          <a:p>
            <a:pPr eaLnBrk="1" hangingPunct="1">
              <a:lnSpc>
                <a:spcPct val="80000"/>
              </a:lnSpc>
              <a:buFont typeface="Wingdings" pitchFamily="2" charset="2"/>
              <a:buNone/>
              <a:defRPr/>
            </a:pPr>
            <a:r>
              <a:rPr lang="sl-SI" sz="2800" b="1" dirty="0" smtClean="0"/>
              <a:t>      (2 leti;  konča se z zaključnim izpitom) </a:t>
            </a:r>
          </a:p>
          <a:p>
            <a:pPr eaLnBrk="1" hangingPunct="1">
              <a:lnSpc>
                <a:spcPct val="80000"/>
              </a:lnSpc>
              <a:buFont typeface="Wingdings" pitchFamily="2" charset="2"/>
              <a:buNone/>
              <a:defRPr/>
            </a:pPr>
            <a:endParaRPr lang="sl-SI" sz="2800" b="1" dirty="0" smtClean="0"/>
          </a:p>
          <a:p>
            <a:pPr eaLnBrk="1" hangingPunct="1">
              <a:lnSpc>
                <a:spcPct val="80000"/>
              </a:lnSpc>
              <a:buFont typeface="Wingdings" pitchFamily="2" charset="2"/>
              <a:buNone/>
              <a:defRPr/>
            </a:pPr>
            <a:r>
              <a:rPr lang="sl-SI" sz="2800" b="1" dirty="0" smtClean="0"/>
              <a:t>   </a:t>
            </a:r>
            <a:r>
              <a:rPr lang="sl-SI" sz="2800" b="1" u="sng" dirty="0" smtClean="0"/>
              <a:t>2. SREDNJE POKLICNO IZOBRAŽEVANJE</a:t>
            </a:r>
            <a:r>
              <a:rPr lang="sl-SI" sz="2800" b="1" dirty="0" smtClean="0"/>
              <a:t> </a:t>
            </a:r>
          </a:p>
          <a:p>
            <a:pPr eaLnBrk="1" hangingPunct="1">
              <a:lnSpc>
                <a:spcPct val="80000"/>
              </a:lnSpc>
              <a:buFont typeface="Wingdings" pitchFamily="2" charset="2"/>
              <a:buNone/>
              <a:defRPr/>
            </a:pPr>
            <a:r>
              <a:rPr lang="sl-SI" sz="2800" b="1" dirty="0" smtClean="0"/>
              <a:t>      (3 leta;  konča se z zaključnim izpitom, nadaljujejo lahko v programih srednje poklicno-tehniškega izobraževanja 3+2; kasneje lahko vpišejo  maturitetni tečaj)</a:t>
            </a:r>
          </a:p>
          <a:p>
            <a:pPr eaLnBrk="1" hangingPunct="1">
              <a:lnSpc>
                <a:spcPct val="80000"/>
              </a:lnSpc>
              <a:buClr>
                <a:schemeClr val="tx1"/>
              </a:buClr>
              <a:buFont typeface="Wingdings" pitchFamily="2" charset="2"/>
              <a:buChar char="ü"/>
              <a:defRPr/>
            </a:pPr>
            <a:r>
              <a:rPr lang="sl-SI" b="1" dirty="0" smtClean="0"/>
              <a:t>   </a:t>
            </a:r>
            <a:r>
              <a:rPr lang="sl-SI" sz="2400" b="1" i="1" dirty="0" smtClean="0"/>
              <a:t>POSEBNI POGOJI ZA VPIS</a:t>
            </a:r>
            <a:r>
              <a:rPr lang="sl-SI" b="1" dirty="0" smtClean="0"/>
              <a:t>: </a:t>
            </a:r>
            <a:r>
              <a:rPr lang="sl-SI" sz="2000" b="1" dirty="0" smtClean="0"/>
              <a:t>preizkus </a:t>
            </a:r>
          </a:p>
          <a:p>
            <a:pPr eaLnBrk="1" hangingPunct="1">
              <a:lnSpc>
                <a:spcPct val="80000"/>
              </a:lnSpc>
              <a:buClr>
                <a:schemeClr val="tx1"/>
              </a:buClr>
              <a:buFont typeface="Wingdings" pitchFamily="2" charset="2"/>
              <a:buNone/>
              <a:defRPr/>
            </a:pPr>
            <a:r>
              <a:rPr lang="sl-SI" sz="2000" b="1" dirty="0" smtClean="0"/>
              <a:t>       psihofizične sposobnosti</a:t>
            </a:r>
            <a:r>
              <a:rPr lang="sl-SI" sz="2000" b="1" dirty="0" smtClean="0">
                <a:solidFill>
                  <a:srgbClr val="FF0000"/>
                </a:solidFill>
              </a:rPr>
              <a:t>: rudarstvo</a:t>
            </a:r>
          </a:p>
          <a:p>
            <a:pPr eaLnBrk="1" hangingPunct="1">
              <a:lnSpc>
                <a:spcPct val="80000"/>
              </a:lnSpc>
              <a:buClr>
                <a:schemeClr val="tx1"/>
              </a:buClr>
              <a:buFont typeface="Wingdings" pitchFamily="2" charset="2"/>
              <a:buNone/>
              <a:defRPr/>
            </a:pPr>
            <a:r>
              <a:rPr lang="sl-SI" sz="2000" b="1"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sta lesa">
  <a:themeElements>
    <a:clrScheme name="Vrsta les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rsta les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sta les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TM03090434[[fn=Vrsta lesa]]</Template>
  <TotalTime>947</TotalTime>
  <Words>1975</Words>
  <Application>Microsoft Office PowerPoint</Application>
  <PresentationFormat>Diaprojekcija na zaslonu (4:3)</PresentationFormat>
  <Paragraphs>300</Paragraphs>
  <Slides>31</Slides>
  <Notes>0</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31</vt:i4>
      </vt:variant>
    </vt:vector>
  </HeadingPairs>
  <TitlesOfParts>
    <vt:vector size="39" baseType="lpstr">
      <vt:lpstr>Arial</vt:lpstr>
      <vt:lpstr>Calibri</vt:lpstr>
      <vt:lpstr>Monotype Corsiva</vt:lpstr>
      <vt:lpstr>Rockwell</vt:lpstr>
      <vt:lpstr>Rockwell Condensed</vt:lpstr>
      <vt:lpstr>Times New Roman</vt:lpstr>
      <vt:lpstr>Wingdings</vt:lpstr>
      <vt:lpstr>Vrsta lesa</vt:lpstr>
      <vt:lpstr>PowerPointova predstavitev</vt:lpstr>
      <vt:lpstr>PowerPointova predstavitev</vt:lpstr>
      <vt:lpstr>DOSEDANJE AKTIVNOSTI</vt:lpstr>
      <vt:lpstr>AKTIVNOSTI  v nadaljevanju</vt:lpstr>
      <vt:lpstr>AKTIVNOSTI v nadaljevanju II.</vt:lpstr>
      <vt:lpstr>AKTIVNOSTI, KI  SLEDIJO  in POMEMBNI DATUMI</vt:lpstr>
      <vt:lpstr>AKTIVNOSTI, KI  SLEDIJO  in POMEMBNI DATUMI</vt:lpstr>
      <vt:lpstr>POSEBNI PREIZKUSI</vt:lpstr>
      <vt:lpstr>VRSTE  SREDNJEŠOLSKIH PROGRAMOV</vt:lpstr>
      <vt:lpstr>VRSTE  SREDNJEŠOLSKIH PROGRAMOV</vt:lpstr>
      <vt:lpstr>VRSTE  SREDNJEŠOLSKIH PROGRAMOV</vt:lpstr>
      <vt:lpstr>VRSTE  SREDNJEŠOLSKIH PROGRAMOV</vt:lpstr>
      <vt:lpstr>Gimnazijski programi</vt:lpstr>
      <vt:lpstr>Gimnazijski programi</vt:lpstr>
      <vt:lpstr>VAJENIŠTVO – že 3. leto</vt:lpstr>
      <vt:lpstr>VAJENIŠTVO</vt:lpstr>
      <vt:lpstr>VAJENIŠTVO</vt:lpstr>
      <vt:lpstr>KRITERIJI V PRIMERU OMEJITVE VPISA</vt:lpstr>
      <vt:lpstr>PowerPointova predstavitev</vt:lpstr>
      <vt:lpstr>NACIONALNO PREVERJANJE ZNANJA (NPZ)</vt:lpstr>
      <vt:lpstr>Zakonske novosti</vt:lpstr>
      <vt:lpstr>Vmesni predah…</vt:lpstr>
      <vt:lpstr>NADALJEVANJE ŠTUDIJA</vt:lpstr>
      <vt:lpstr>SPLETNE STRANI, KI SO UČENCEM LAHKO V POMOČ PRI ODLOČITVI:</vt:lpstr>
      <vt:lpstr>SPLETNE STRANI, KI SO UČENCEM LAHKO V POMOČ PRI ODLOČITVI:</vt:lpstr>
      <vt:lpstr>SPLETNE STRANI, KI SO UČENCEM LAHKO V POMOČ PRI ODLOČITVI:</vt:lpstr>
      <vt:lpstr>OMEJITVE VPISA V PRETEKLIH ŠOLSKIH LETIH  </vt:lpstr>
      <vt:lpstr>ŠTIPENDIJE ZA DEFICITARNE POKLICE</vt:lpstr>
      <vt:lpstr>Letošnji Razpis</vt:lpstr>
      <vt:lpstr>POGOVOR Z OTROKOM</vt:lpstr>
      <vt:lpstr>PowerPointova predstavitev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mateja</dc:creator>
  <cp:lastModifiedBy>Mateja Potočnik Poljanšek</cp:lastModifiedBy>
  <cp:revision>89</cp:revision>
  <cp:lastPrinted>2019-03-20T07:19:40Z</cp:lastPrinted>
  <dcterms:created xsi:type="dcterms:W3CDTF">2014-01-26T13:21:57Z</dcterms:created>
  <dcterms:modified xsi:type="dcterms:W3CDTF">2019-03-20T07:19:51Z</dcterms:modified>
</cp:coreProperties>
</file>